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65" r:id="rId2"/>
    <p:sldId id="270" r:id="rId3"/>
    <p:sldId id="284" r:id="rId4"/>
    <p:sldId id="271" r:id="rId5"/>
    <p:sldId id="272" r:id="rId6"/>
    <p:sldId id="256" r:id="rId7"/>
    <p:sldId id="285" r:id="rId8"/>
    <p:sldId id="287" r:id="rId9"/>
    <p:sldId id="286" r:id="rId10"/>
    <p:sldId id="297" r:id="rId11"/>
    <p:sldId id="295" r:id="rId12"/>
    <p:sldId id="296" r:id="rId13"/>
    <p:sldId id="320" r:id="rId14"/>
    <p:sldId id="321" r:id="rId15"/>
    <p:sldId id="257" r:id="rId16"/>
    <p:sldId id="304" r:id="rId17"/>
    <p:sldId id="305" r:id="rId18"/>
    <p:sldId id="306" r:id="rId19"/>
    <p:sldId id="269" r:id="rId20"/>
    <p:sldId id="307" r:id="rId21"/>
    <p:sldId id="310" r:id="rId22"/>
    <p:sldId id="274" r:id="rId23"/>
    <p:sldId id="267" r:id="rId24"/>
    <p:sldId id="309" r:id="rId25"/>
    <p:sldId id="261" r:id="rId26"/>
    <p:sldId id="259" r:id="rId27"/>
    <p:sldId id="275" r:id="rId28"/>
    <p:sldId id="308" r:id="rId29"/>
    <p:sldId id="281" r:id="rId30"/>
    <p:sldId id="311" r:id="rId31"/>
    <p:sldId id="313" r:id="rId32"/>
    <p:sldId id="314" r:id="rId33"/>
    <p:sldId id="328" r:id="rId34"/>
    <p:sldId id="315" r:id="rId35"/>
    <p:sldId id="317" r:id="rId36"/>
    <p:sldId id="327" r:id="rId37"/>
    <p:sldId id="318" r:id="rId38"/>
    <p:sldId id="319" r:id="rId39"/>
    <p:sldId id="322" r:id="rId40"/>
    <p:sldId id="323" r:id="rId41"/>
    <p:sldId id="324" r:id="rId42"/>
    <p:sldId id="326" r:id="rId43"/>
    <p:sldId id="325" r:id="rId44"/>
    <p:sldId id="330" r:id="rId45"/>
    <p:sldId id="331" r:id="rId46"/>
    <p:sldId id="301" r:id="rId47"/>
    <p:sldId id="268" r:id="rId48"/>
    <p:sldId id="262" r:id="rId49"/>
    <p:sldId id="299" r:id="rId50"/>
    <p:sldId id="258" r:id="rId51"/>
    <p:sldId id="263" r:id="rId52"/>
    <p:sldId id="264" r:id="rId53"/>
    <p:sldId id="260" r:id="rId54"/>
    <p:sldId id="266" r:id="rId55"/>
    <p:sldId id="288" r:id="rId56"/>
    <p:sldId id="329" r:id="rId57"/>
    <p:sldId id="289" r:id="rId58"/>
    <p:sldId id="290" r:id="rId59"/>
    <p:sldId id="291" r:id="rId60"/>
    <p:sldId id="292" r:id="rId61"/>
    <p:sldId id="298" r:id="rId62"/>
    <p:sldId id="33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pic List" id="{D724B488-D1E7-4F0D-91BB-854F6229D75C}">
          <p14:sldIdLst>
            <p14:sldId id="265"/>
          </p14:sldIdLst>
        </p14:section>
        <p14:section name="Intro" id="{57217365-1337-467E-B70A-629AFA5A7B09}">
          <p14:sldIdLst>
            <p14:sldId id="270"/>
            <p14:sldId id="284"/>
            <p14:sldId id="271"/>
            <p14:sldId id="272"/>
            <p14:sldId id="256"/>
          </p14:sldIdLst>
        </p14:section>
        <p14:section name="Why" id="{99E89E62-F4E9-461D-8BCB-035DB75879BA}">
          <p14:sldIdLst>
            <p14:sldId id="285"/>
            <p14:sldId id="287"/>
            <p14:sldId id="286"/>
          </p14:sldIdLst>
        </p14:section>
        <p14:section name="GitHub" id="{78954439-02B7-4CBA-8C49-5FD4217B10D7}">
          <p14:sldIdLst>
            <p14:sldId id="297"/>
            <p14:sldId id="295"/>
            <p14:sldId id="296"/>
            <p14:sldId id="320"/>
            <p14:sldId id="321"/>
          </p14:sldIdLst>
        </p14:section>
        <p14:section name="Script Development Process(" id="{41E4FD2F-050A-48FE-B387-81A1E53A9B08}">
          <p14:sldIdLst>
            <p14:sldId id="257"/>
            <p14:sldId id="304"/>
            <p14:sldId id="305"/>
            <p14:sldId id="306"/>
            <p14:sldId id="269"/>
            <p14:sldId id="307"/>
            <p14:sldId id="310"/>
            <p14:sldId id="274"/>
            <p14:sldId id="267"/>
            <p14:sldId id="309"/>
            <p14:sldId id="261"/>
            <p14:sldId id="259"/>
            <p14:sldId id="275"/>
            <p14:sldId id="308"/>
            <p14:sldId id="281"/>
          </p14:sldIdLst>
        </p14:section>
        <p14:section name="Geometric Computation" id="{D6D18D59-BBBA-4CDF-8AFF-AA44A554E7A9}">
          <p14:sldIdLst>
            <p14:sldId id="311"/>
            <p14:sldId id="313"/>
            <p14:sldId id="314"/>
            <p14:sldId id="328"/>
            <p14:sldId id="315"/>
            <p14:sldId id="317"/>
            <p14:sldId id="327"/>
            <p14:sldId id="318"/>
            <p14:sldId id="319"/>
            <p14:sldId id="322"/>
            <p14:sldId id="323"/>
          </p14:sldIdLst>
        </p14:section>
        <p14:section name="Dynamo and Revit" id="{6B0D1FC7-A2EA-43C2-9F5E-D4D6FC2D2DF3}">
          <p14:sldIdLst>
            <p14:sldId id="324"/>
            <p14:sldId id="326"/>
            <p14:sldId id="325"/>
            <p14:sldId id="330"/>
            <p14:sldId id="331"/>
          </p14:sldIdLst>
        </p14:section>
        <p14:section name="Generative Design" id="{5A2E1552-5594-4802-950C-5415D59A693E}">
          <p14:sldIdLst>
            <p14:sldId id="301"/>
          </p14:sldIdLst>
        </p14:section>
        <p14:section name="UI/UX" id="{4F78192A-3AC1-49A3-A92F-5262813F91F0}">
          <p14:sldIdLst>
            <p14:sldId id="268"/>
            <p14:sldId id="262"/>
            <p14:sldId id="299"/>
          </p14:sldIdLst>
        </p14:section>
        <p14:section name="Dice Family" id="{1E463B77-E7BA-422C-8A10-411320CB53BB}">
          <p14:sldIdLst>
            <p14:sldId id="258"/>
            <p14:sldId id="263"/>
            <p14:sldId id="264"/>
          </p14:sldIdLst>
        </p14:section>
        <p14:section name="Computation" id="{782A44FA-F89F-496C-95B7-5DCA55DDEA1B}">
          <p14:sldIdLst>
            <p14:sldId id="260"/>
            <p14:sldId id="266"/>
          </p14:sldIdLst>
        </p14:section>
        <p14:section name="Revit Create" id="{1D65E0D0-60C7-4993-B789-456665D2D023}">
          <p14:sldIdLst>
            <p14:sldId id="288"/>
            <p14:sldId id="329"/>
            <p14:sldId id="289"/>
            <p14:sldId id="290"/>
            <p14:sldId id="291"/>
            <p14:sldId id="292"/>
          </p14:sldIdLst>
        </p14:section>
        <p14:section name="Dynamo Tips Tricks" id="{6227F90B-377F-4CFA-BE64-E1493211AC6D}">
          <p14:sldIdLst>
            <p14:sldId id="298"/>
          </p14:sldIdLst>
        </p14:section>
        <p14:section name="?" id="{37829B0B-A705-4CC1-8BD0-0059D0186C6C}">
          <p14:sldIdLst>
            <p14:sldId id="3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8383"/>
    <a:srgbClr val="FFFF00"/>
    <a:srgbClr val="4472C4"/>
    <a:srgbClr val="494949"/>
    <a:srgbClr val="A7E7C4"/>
    <a:srgbClr val="1E6F43"/>
    <a:srgbClr val="C7DE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9" autoAdjust="0"/>
    <p:restoredTop sz="73578" autoAdjust="0"/>
  </p:normalViewPr>
  <p:slideViewPr>
    <p:cSldViewPr snapToGrid="0">
      <p:cViewPr>
        <p:scale>
          <a:sx n="150" d="100"/>
          <a:sy n="150" d="100"/>
        </p:scale>
        <p:origin x="1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D87D5-F663-4001-BAFF-E1FE8390BBBF}"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77842-CD9B-4523-80B2-869BC15F79FB}" type="slidenum">
              <a:rPr lang="en-US" smtClean="0"/>
              <a:t>‹#›</a:t>
            </a:fld>
            <a:endParaRPr lang="en-US"/>
          </a:p>
        </p:txBody>
      </p:sp>
    </p:spTree>
    <p:extLst>
      <p:ext uri="{BB962C8B-B14F-4D97-AF65-F5344CB8AC3E}">
        <p14:creationId xmlns:p14="http://schemas.microsoft.com/office/powerpoint/2010/main" val="546706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a:t>
            </a:fld>
            <a:endParaRPr lang="en-US"/>
          </a:p>
        </p:txBody>
      </p:sp>
    </p:spTree>
    <p:extLst>
      <p:ext uri="{BB962C8B-B14F-4D97-AF65-F5344CB8AC3E}">
        <p14:creationId xmlns:p14="http://schemas.microsoft.com/office/powerpoint/2010/main" val="3821634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23</a:t>
            </a:fld>
            <a:endParaRPr lang="en-US"/>
          </a:p>
        </p:txBody>
      </p:sp>
    </p:spTree>
    <p:extLst>
      <p:ext uri="{BB962C8B-B14F-4D97-AF65-F5344CB8AC3E}">
        <p14:creationId xmlns:p14="http://schemas.microsoft.com/office/powerpoint/2010/main" val="3603073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24</a:t>
            </a:fld>
            <a:endParaRPr lang="en-US"/>
          </a:p>
        </p:txBody>
      </p:sp>
    </p:spTree>
    <p:extLst>
      <p:ext uri="{BB962C8B-B14F-4D97-AF65-F5344CB8AC3E}">
        <p14:creationId xmlns:p14="http://schemas.microsoft.com/office/powerpoint/2010/main" val="1392697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Why - cache the results in the .</a:t>
            </a:r>
            <a:r>
              <a:rPr lang="en-US" dirty="0" err="1">
                <a:effectLst/>
              </a:rPr>
              <a:t>dyn</a:t>
            </a: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Strings</a:t>
            </a:r>
          </a:p>
          <a:p>
            <a:pPr marL="171450" indent="-171450">
              <a:buFont typeface="Arial" panose="020B0604020202020204" pitchFamily="34" charset="0"/>
              <a:buChar char="•"/>
            </a:pPr>
            <a:r>
              <a:rPr lang="en-US" dirty="0">
                <a:effectLst/>
              </a:rPr>
              <a:t>Numbers</a:t>
            </a:r>
          </a:p>
          <a:p>
            <a:pPr marL="171450" indent="-171450">
              <a:buFont typeface="Arial" panose="020B0604020202020204" pitchFamily="34" charset="0"/>
              <a:buChar char="•"/>
            </a:pPr>
            <a:r>
              <a:rPr lang="en-US" dirty="0">
                <a:effectLst/>
              </a:rPr>
              <a:t>Solids</a:t>
            </a:r>
          </a:p>
          <a:p>
            <a:pPr marL="171450" indent="-171450">
              <a:buFont typeface="Arial" panose="020B0604020202020204" pitchFamily="34" charset="0"/>
              <a:buChar char="•"/>
            </a:pPr>
            <a:r>
              <a:rPr lang="en-US" dirty="0">
                <a:effectLst/>
              </a:rPr>
              <a:t>Points</a:t>
            </a:r>
          </a:p>
          <a:p>
            <a:pPr marL="171450" indent="-171450">
              <a:buFont typeface="Arial" panose="020B0604020202020204" pitchFamily="34" charset="0"/>
              <a:buChar char="•"/>
            </a:pPr>
            <a:r>
              <a:rPr lang="en-US" dirty="0">
                <a:effectLst/>
              </a:rPr>
              <a:t>Surfaces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'cannot store data of type'.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25</a:t>
            </a:fld>
            <a:endParaRPr lang="en-US"/>
          </a:p>
        </p:txBody>
      </p:sp>
    </p:spTree>
    <p:extLst>
      <p:ext uri="{BB962C8B-B14F-4D97-AF65-F5344CB8AC3E}">
        <p14:creationId xmlns:p14="http://schemas.microsoft.com/office/powerpoint/2010/main" val="3201774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46</a:t>
            </a:fld>
            <a:endParaRPr lang="en-US"/>
          </a:p>
        </p:txBody>
      </p:sp>
    </p:spTree>
    <p:extLst>
      <p:ext uri="{BB962C8B-B14F-4D97-AF65-F5344CB8AC3E}">
        <p14:creationId xmlns:p14="http://schemas.microsoft.com/office/powerpoint/2010/main" val="1175511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47</a:t>
            </a:fld>
            <a:endParaRPr lang="en-US"/>
          </a:p>
        </p:txBody>
      </p:sp>
    </p:spTree>
    <p:extLst>
      <p:ext uri="{BB962C8B-B14F-4D97-AF65-F5344CB8AC3E}">
        <p14:creationId xmlns:p14="http://schemas.microsoft.com/office/powerpoint/2010/main" val="264916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49</a:t>
            </a:fld>
            <a:endParaRPr lang="en-US"/>
          </a:p>
        </p:txBody>
      </p:sp>
    </p:spTree>
    <p:extLst>
      <p:ext uri="{BB962C8B-B14F-4D97-AF65-F5344CB8AC3E}">
        <p14:creationId xmlns:p14="http://schemas.microsoft.com/office/powerpoint/2010/main" val="1630822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54</a:t>
            </a:fld>
            <a:endParaRPr lang="en-US"/>
          </a:p>
        </p:txBody>
      </p:sp>
    </p:spTree>
    <p:extLst>
      <p:ext uri="{BB962C8B-B14F-4D97-AF65-F5344CB8AC3E}">
        <p14:creationId xmlns:p14="http://schemas.microsoft.com/office/powerpoint/2010/main" val="1932380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Why - cache the results in the .</a:t>
            </a:r>
            <a:r>
              <a:rPr lang="en-US" dirty="0" err="1">
                <a:effectLst/>
              </a:rPr>
              <a:t>dyn</a:t>
            </a: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Strings</a:t>
            </a:r>
          </a:p>
          <a:p>
            <a:pPr marL="171450" indent="-171450">
              <a:buFont typeface="Arial" panose="020B0604020202020204" pitchFamily="34" charset="0"/>
              <a:buChar char="•"/>
            </a:pPr>
            <a:r>
              <a:rPr lang="en-US" dirty="0">
                <a:effectLst/>
              </a:rPr>
              <a:t>Numbers</a:t>
            </a:r>
          </a:p>
          <a:p>
            <a:pPr marL="171450" indent="-171450">
              <a:buFont typeface="Arial" panose="020B0604020202020204" pitchFamily="34" charset="0"/>
              <a:buChar char="•"/>
            </a:pPr>
            <a:r>
              <a:rPr lang="en-US" dirty="0">
                <a:effectLst/>
              </a:rPr>
              <a:t>Solids</a:t>
            </a:r>
          </a:p>
          <a:p>
            <a:pPr marL="171450" indent="-171450">
              <a:buFont typeface="Arial" panose="020B0604020202020204" pitchFamily="34" charset="0"/>
              <a:buChar char="•"/>
            </a:pPr>
            <a:r>
              <a:rPr lang="en-US" dirty="0">
                <a:effectLst/>
              </a:rPr>
              <a:t>Points</a:t>
            </a:r>
          </a:p>
          <a:p>
            <a:pPr marL="171450" indent="-171450">
              <a:buFont typeface="Arial" panose="020B0604020202020204" pitchFamily="34" charset="0"/>
              <a:buChar char="•"/>
            </a:pPr>
            <a:r>
              <a:rPr lang="en-US" dirty="0">
                <a:effectLst/>
              </a:rPr>
              <a:t>Surfaces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'cannot store data of type'.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55</a:t>
            </a:fld>
            <a:endParaRPr lang="en-US"/>
          </a:p>
        </p:txBody>
      </p:sp>
    </p:spTree>
    <p:extLst>
      <p:ext uri="{BB962C8B-B14F-4D97-AF65-F5344CB8AC3E}">
        <p14:creationId xmlns:p14="http://schemas.microsoft.com/office/powerpoint/2010/main" val="3822227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Why - cache the results in the .</a:t>
            </a:r>
            <a:r>
              <a:rPr lang="en-US" dirty="0" err="1">
                <a:effectLst/>
              </a:rPr>
              <a:t>dyn</a:t>
            </a: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Strings</a:t>
            </a:r>
          </a:p>
          <a:p>
            <a:pPr marL="171450" indent="-171450">
              <a:buFont typeface="Arial" panose="020B0604020202020204" pitchFamily="34" charset="0"/>
              <a:buChar char="•"/>
            </a:pPr>
            <a:r>
              <a:rPr lang="en-US" dirty="0">
                <a:effectLst/>
              </a:rPr>
              <a:t>Numbers</a:t>
            </a:r>
          </a:p>
          <a:p>
            <a:pPr marL="171450" indent="-171450">
              <a:buFont typeface="Arial" panose="020B0604020202020204" pitchFamily="34" charset="0"/>
              <a:buChar char="•"/>
            </a:pPr>
            <a:r>
              <a:rPr lang="en-US" dirty="0">
                <a:effectLst/>
              </a:rPr>
              <a:t>Solids</a:t>
            </a:r>
          </a:p>
          <a:p>
            <a:pPr marL="171450" indent="-171450">
              <a:buFont typeface="Arial" panose="020B0604020202020204" pitchFamily="34" charset="0"/>
              <a:buChar char="•"/>
            </a:pPr>
            <a:r>
              <a:rPr lang="en-US" dirty="0">
                <a:effectLst/>
              </a:rPr>
              <a:t>Points</a:t>
            </a:r>
          </a:p>
          <a:p>
            <a:pPr marL="171450" indent="-171450">
              <a:buFont typeface="Arial" panose="020B0604020202020204" pitchFamily="34" charset="0"/>
              <a:buChar char="•"/>
            </a:pPr>
            <a:r>
              <a:rPr lang="en-US" dirty="0">
                <a:effectLst/>
              </a:rPr>
              <a:t>Surfaces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'cannot store data of type'.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56</a:t>
            </a:fld>
            <a:endParaRPr lang="en-US"/>
          </a:p>
        </p:txBody>
      </p:sp>
    </p:spTree>
    <p:extLst>
      <p:ext uri="{BB962C8B-B14F-4D97-AF65-F5344CB8AC3E}">
        <p14:creationId xmlns:p14="http://schemas.microsoft.com/office/powerpoint/2010/main" val="1426684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Why - cache the results in the .</a:t>
            </a:r>
            <a:r>
              <a:rPr lang="en-US" dirty="0" err="1">
                <a:effectLst/>
              </a:rPr>
              <a:t>dyn</a:t>
            </a: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Strings</a:t>
            </a:r>
          </a:p>
          <a:p>
            <a:pPr marL="171450" indent="-171450">
              <a:buFont typeface="Arial" panose="020B0604020202020204" pitchFamily="34" charset="0"/>
              <a:buChar char="•"/>
            </a:pPr>
            <a:r>
              <a:rPr lang="en-US" dirty="0">
                <a:effectLst/>
              </a:rPr>
              <a:t>Numbers</a:t>
            </a:r>
          </a:p>
          <a:p>
            <a:pPr marL="171450" indent="-171450">
              <a:buFont typeface="Arial" panose="020B0604020202020204" pitchFamily="34" charset="0"/>
              <a:buChar char="•"/>
            </a:pPr>
            <a:r>
              <a:rPr lang="en-US" dirty="0">
                <a:effectLst/>
              </a:rPr>
              <a:t>Solids</a:t>
            </a:r>
          </a:p>
          <a:p>
            <a:pPr marL="171450" indent="-171450">
              <a:buFont typeface="Arial" panose="020B0604020202020204" pitchFamily="34" charset="0"/>
              <a:buChar char="•"/>
            </a:pPr>
            <a:r>
              <a:rPr lang="en-US" dirty="0">
                <a:effectLst/>
              </a:rPr>
              <a:t>Points</a:t>
            </a:r>
          </a:p>
          <a:p>
            <a:pPr marL="171450" indent="-171450">
              <a:buFont typeface="Arial" panose="020B0604020202020204" pitchFamily="34" charset="0"/>
              <a:buChar char="•"/>
            </a:pPr>
            <a:r>
              <a:rPr lang="en-US" dirty="0">
                <a:effectLst/>
              </a:rPr>
              <a:t>Surfaces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'cannot store data of type'.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57</a:t>
            </a:fld>
            <a:endParaRPr lang="en-US"/>
          </a:p>
        </p:txBody>
      </p:sp>
    </p:spTree>
    <p:extLst>
      <p:ext uri="{BB962C8B-B14F-4D97-AF65-F5344CB8AC3E}">
        <p14:creationId xmlns:p14="http://schemas.microsoft.com/office/powerpoint/2010/main" val="1032070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2</a:t>
            </a:fld>
            <a:endParaRPr lang="en-US"/>
          </a:p>
        </p:txBody>
      </p:sp>
    </p:spTree>
    <p:extLst>
      <p:ext uri="{BB962C8B-B14F-4D97-AF65-F5344CB8AC3E}">
        <p14:creationId xmlns:p14="http://schemas.microsoft.com/office/powerpoint/2010/main" val="3766020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Why - cache the results in the .</a:t>
            </a:r>
            <a:r>
              <a:rPr lang="en-US" dirty="0" err="1">
                <a:effectLst/>
              </a:rPr>
              <a:t>dyn</a:t>
            </a: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Strings</a:t>
            </a:r>
          </a:p>
          <a:p>
            <a:pPr marL="171450" indent="-171450">
              <a:buFont typeface="Arial" panose="020B0604020202020204" pitchFamily="34" charset="0"/>
              <a:buChar char="•"/>
            </a:pPr>
            <a:r>
              <a:rPr lang="en-US" dirty="0">
                <a:effectLst/>
              </a:rPr>
              <a:t>Numbers</a:t>
            </a:r>
          </a:p>
          <a:p>
            <a:pPr marL="171450" indent="-171450">
              <a:buFont typeface="Arial" panose="020B0604020202020204" pitchFamily="34" charset="0"/>
              <a:buChar char="•"/>
            </a:pPr>
            <a:r>
              <a:rPr lang="en-US" dirty="0">
                <a:effectLst/>
              </a:rPr>
              <a:t>Solids</a:t>
            </a:r>
          </a:p>
          <a:p>
            <a:pPr marL="171450" indent="-171450">
              <a:buFont typeface="Arial" panose="020B0604020202020204" pitchFamily="34" charset="0"/>
              <a:buChar char="•"/>
            </a:pPr>
            <a:r>
              <a:rPr lang="en-US" dirty="0">
                <a:effectLst/>
              </a:rPr>
              <a:t>Points</a:t>
            </a:r>
          </a:p>
          <a:p>
            <a:pPr marL="171450" indent="-171450">
              <a:buFont typeface="Arial" panose="020B0604020202020204" pitchFamily="34" charset="0"/>
              <a:buChar char="•"/>
            </a:pPr>
            <a:r>
              <a:rPr lang="en-US" dirty="0">
                <a:effectLst/>
              </a:rPr>
              <a:t>Surfaces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'cannot store data of type'.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58</a:t>
            </a:fld>
            <a:endParaRPr lang="en-US"/>
          </a:p>
        </p:txBody>
      </p:sp>
    </p:spTree>
    <p:extLst>
      <p:ext uri="{BB962C8B-B14F-4D97-AF65-F5344CB8AC3E}">
        <p14:creationId xmlns:p14="http://schemas.microsoft.com/office/powerpoint/2010/main" val="1513571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Why - cache the results in the .</a:t>
            </a:r>
            <a:r>
              <a:rPr lang="en-US" dirty="0" err="1">
                <a:effectLst/>
              </a:rPr>
              <a:t>dyn</a:t>
            </a: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Strings</a:t>
            </a:r>
          </a:p>
          <a:p>
            <a:pPr marL="171450" indent="-171450">
              <a:buFont typeface="Arial" panose="020B0604020202020204" pitchFamily="34" charset="0"/>
              <a:buChar char="•"/>
            </a:pPr>
            <a:r>
              <a:rPr lang="en-US" dirty="0">
                <a:effectLst/>
              </a:rPr>
              <a:t>Numbers</a:t>
            </a:r>
          </a:p>
          <a:p>
            <a:pPr marL="171450" indent="-171450">
              <a:buFont typeface="Arial" panose="020B0604020202020204" pitchFamily="34" charset="0"/>
              <a:buChar char="•"/>
            </a:pPr>
            <a:r>
              <a:rPr lang="en-US" dirty="0">
                <a:effectLst/>
              </a:rPr>
              <a:t>Solids</a:t>
            </a:r>
          </a:p>
          <a:p>
            <a:pPr marL="171450" indent="-171450">
              <a:buFont typeface="Arial" panose="020B0604020202020204" pitchFamily="34" charset="0"/>
              <a:buChar char="•"/>
            </a:pPr>
            <a:r>
              <a:rPr lang="en-US" dirty="0">
                <a:effectLst/>
              </a:rPr>
              <a:t>Points</a:t>
            </a:r>
          </a:p>
          <a:p>
            <a:pPr marL="171450" indent="-171450">
              <a:buFont typeface="Arial" panose="020B0604020202020204" pitchFamily="34" charset="0"/>
              <a:buChar char="•"/>
            </a:pPr>
            <a:r>
              <a:rPr lang="en-US" dirty="0">
                <a:effectLst/>
              </a:rPr>
              <a:t>Surfaces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'cannot store data of type'.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59</a:t>
            </a:fld>
            <a:endParaRPr lang="en-US"/>
          </a:p>
        </p:txBody>
      </p:sp>
    </p:spTree>
    <p:extLst>
      <p:ext uri="{BB962C8B-B14F-4D97-AF65-F5344CB8AC3E}">
        <p14:creationId xmlns:p14="http://schemas.microsoft.com/office/powerpoint/2010/main" val="551215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Why - cache the results in the .</a:t>
            </a:r>
            <a:r>
              <a:rPr lang="en-US" dirty="0" err="1">
                <a:effectLst/>
              </a:rPr>
              <a:t>dyn</a:t>
            </a: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Strings</a:t>
            </a:r>
          </a:p>
          <a:p>
            <a:pPr marL="171450" indent="-171450">
              <a:buFont typeface="Arial" panose="020B0604020202020204" pitchFamily="34" charset="0"/>
              <a:buChar char="•"/>
            </a:pPr>
            <a:r>
              <a:rPr lang="en-US" dirty="0">
                <a:effectLst/>
              </a:rPr>
              <a:t>Numbers</a:t>
            </a:r>
          </a:p>
          <a:p>
            <a:pPr marL="171450" indent="-171450">
              <a:buFont typeface="Arial" panose="020B0604020202020204" pitchFamily="34" charset="0"/>
              <a:buChar char="•"/>
            </a:pPr>
            <a:r>
              <a:rPr lang="en-US" dirty="0">
                <a:effectLst/>
              </a:rPr>
              <a:t>Solids</a:t>
            </a:r>
          </a:p>
          <a:p>
            <a:pPr marL="171450" indent="-171450">
              <a:buFont typeface="Arial" panose="020B0604020202020204" pitchFamily="34" charset="0"/>
              <a:buChar char="•"/>
            </a:pPr>
            <a:r>
              <a:rPr lang="en-US" dirty="0">
                <a:effectLst/>
              </a:rPr>
              <a:t>Points</a:t>
            </a:r>
          </a:p>
          <a:p>
            <a:pPr marL="171450" indent="-171450">
              <a:buFont typeface="Arial" panose="020B0604020202020204" pitchFamily="34" charset="0"/>
              <a:buChar char="•"/>
            </a:pPr>
            <a:r>
              <a:rPr lang="en-US" dirty="0">
                <a:effectLst/>
              </a:rPr>
              <a:t>Surfaces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'cannot store data of type'.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60</a:t>
            </a:fld>
            <a:endParaRPr lang="en-US"/>
          </a:p>
        </p:txBody>
      </p:sp>
    </p:spTree>
    <p:extLst>
      <p:ext uri="{BB962C8B-B14F-4D97-AF65-F5344CB8AC3E}">
        <p14:creationId xmlns:p14="http://schemas.microsoft.com/office/powerpoint/2010/main" val="2659051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61</a:t>
            </a:fld>
            <a:endParaRPr lang="en-US"/>
          </a:p>
        </p:txBody>
      </p:sp>
    </p:spTree>
    <p:extLst>
      <p:ext uri="{BB962C8B-B14F-4D97-AF65-F5344CB8AC3E}">
        <p14:creationId xmlns:p14="http://schemas.microsoft.com/office/powerpoint/2010/main" val="2974713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62</a:t>
            </a:fld>
            <a:endParaRPr lang="en-US"/>
          </a:p>
        </p:txBody>
      </p:sp>
    </p:spTree>
    <p:extLst>
      <p:ext uri="{BB962C8B-B14F-4D97-AF65-F5344CB8AC3E}">
        <p14:creationId xmlns:p14="http://schemas.microsoft.com/office/powerpoint/2010/main" val="3352340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3</a:t>
            </a:fld>
            <a:endParaRPr lang="en-US"/>
          </a:p>
        </p:txBody>
      </p:sp>
    </p:spTree>
    <p:extLst>
      <p:ext uri="{BB962C8B-B14F-4D97-AF65-F5344CB8AC3E}">
        <p14:creationId xmlns:p14="http://schemas.microsoft.com/office/powerpoint/2010/main" val="2974298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6</a:t>
            </a:fld>
            <a:endParaRPr lang="en-US"/>
          </a:p>
        </p:txBody>
      </p:sp>
    </p:spTree>
    <p:extLst>
      <p:ext uri="{BB962C8B-B14F-4D97-AF65-F5344CB8AC3E}">
        <p14:creationId xmlns:p14="http://schemas.microsoft.com/office/powerpoint/2010/main" val="3359643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10</a:t>
            </a:fld>
            <a:endParaRPr lang="en-US"/>
          </a:p>
        </p:txBody>
      </p:sp>
    </p:spTree>
    <p:extLst>
      <p:ext uri="{BB962C8B-B14F-4D97-AF65-F5344CB8AC3E}">
        <p14:creationId xmlns:p14="http://schemas.microsoft.com/office/powerpoint/2010/main" val="1878171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12</a:t>
            </a:fld>
            <a:endParaRPr lang="en-US"/>
          </a:p>
        </p:txBody>
      </p:sp>
    </p:spTree>
    <p:extLst>
      <p:ext uri="{BB962C8B-B14F-4D97-AF65-F5344CB8AC3E}">
        <p14:creationId xmlns:p14="http://schemas.microsoft.com/office/powerpoint/2010/main" val="412494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13</a:t>
            </a:fld>
            <a:endParaRPr lang="en-US"/>
          </a:p>
        </p:txBody>
      </p:sp>
    </p:spTree>
    <p:extLst>
      <p:ext uri="{BB962C8B-B14F-4D97-AF65-F5344CB8AC3E}">
        <p14:creationId xmlns:p14="http://schemas.microsoft.com/office/powerpoint/2010/main" val="324727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14</a:t>
            </a:fld>
            <a:endParaRPr lang="en-US"/>
          </a:p>
        </p:txBody>
      </p:sp>
    </p:spTree>
    <p:extLst>
      <p:ext uri="{BB962C8B-B14F-4D97-AF65-F5344CB8AC3E}">
        <p14:creationId xmlns:p14="http://schemas.microsoft.com/office/powerpoint/2010/main" val="237538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677842-CD9B-4523-80B2-869BC15F79FB}" type="slidenum">
              <a:rPr lang="en-US" smtClean="0"/>
              <a:t>19</a:t>
            </a:fld>
            <a:endParaRPr lang="en-US"/>
          </a:p>
        </p:txBody>
      </p:sp>
    </p:spTree>
    <p:extLst>
      <p:ext uri="{BB962C8B-B14F-4D97-AF65-F5344CB8AC3E}">
        <p14:creationId xmlns:p14="http://schemas.microsoft.com/office/powerpoint/2010/main" val="648279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55E9B-A051-FAAD-7F86-0F598E1CD4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A1E79-0929-1FE2-9AE0-14BF8B542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1B9B01-B8ED-273C-6969-66E90C4E93F1}"/>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5" name="Footer Placeholder 4">
            <a:extLst>
              <a:ext uri="{FF2B5EF4-FFF2-40B4-BE49-F238E27FC236}">
                <a16:creationId xmlns:a16="http://schemas.microsoft.com/office/drawing/2014/main" id="{8468FC67-228E-1813-E952-A9CDBCD64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09FCD-569F-79AD-FCBC-6617BF191979}"/>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3689727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666A-32B1-C819-C48E-BFB623E876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028718-1D36-57A4-88A7-4DE809CA14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C2837-AB4C-0771-F84F-6896FE759CE1}"/>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5" name="Footer Placeholder 4">
            <a:extLst>
              <a:ext uri="{FF2B5EF4-FFF2-40B4-BE49-F238E27FC236}">
                <a16:creationId xmlns:a16="http://schemas.microsoft.com/office/drawing/2014/main" id="{267BE45A-CAA8-F740-F50D-E7610893F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4E8B6-4392-EC6D-74DA-B1D259255450}"/>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384526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422E4-C3DA-D1C2-27FA-0C38363A2C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FA8C38-12FF-B518-B6D0-CB3655877D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7BFB1-5166-18CE-9457-48B219EA4AE3}"/>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5" name="Footer Placeholder 4">
            <a:extLst>
              <a:ext uri="{FF2B5EF4-FFF2-40B4-BE49-F238E27FC236}">
                <a16:creationId xmlns:a16="http://schemas.microsoft.com/office/drawing/2014/main" id="{345B772E-648C-A3DD-3D62-C39A9A270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F89EE-29A6-63BF-715D-ACE798459E1A}"/>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8129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C0BF-839F-311C-13AB-3689E7123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CE7E9B-C2D5-DF60-81B8-E75CF06B9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FD073-EE3F-182C-BA34-6FA77D99AA0E}"/>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5" name="Footer Placeholder 4">
            <a:extLst>
              <a:ext uri="{FF2B5EF4-FFF2-40B4-BE49-F238E27FC236}">
                <a16:creationId xmlns:a16="http://schemas.microsoft.com/office/drawing/2014/main" id="{01CF2534-665F-D84E-E4DE-F936D35FC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76F45-61A7-C179-40A9-59E1CE6D1884}"/>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422265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9DC2-3FCA-8934-69F7-5569F818B3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D6AC30-6923-7C98-67CE-5E702AC809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138690-587E-C621-56B4-42A718A5CCFB}"/>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5" name="Footer Placeholder 4">
            <a:extLst>
              <a:ext uri="{FF2B5EF4-FFF2-40B4-BE49-F238E27FC236}">
                <a16:creationId xmlns:a16="http://schemas.microsoft.com/office/drawing/2014/main" id="{B58FF8D4-1CC3-D13F-E02B-7BF31BA15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74F9E-67F0-1BDD-042C-87E32F4C5BB6}"/>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0992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259D-279F-6EB1-2969-C477E1C54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7F556F-57A9-526D-25AD-CC3A5FC55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02213B-B291-4C67-2C40-4C17D8548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89998-652E-D558-C2CB-4E3239FDC907}"/>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6" name="Footer Placeholder 5">
            <a:extLst>
              <a:ext uri="{FF2B5EF4-FFF2-40B4-BE49-F238E27FC236}">
                <a16:creationId xmlns:a16="http://schemas.microsoft.com/office/drawing/2014/main" id="{4A8F49B8-B6FF-0C23-198A-8E0BCB7834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855F6-0DE1-3A11-48A2-3D424467CC17}"/>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37499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5EF20-56B7-0269-5754-F477AB090E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219CA1-A969-B464-5A91-C9E1EBEAE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6DE26E-C23E-41AE-AD8C-199E2D06FB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580F22-89A7-7AF3-5147-98E63886B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CEBF29-2911-DAA3-670B-9FE9E8B087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E2F0D-4315-864E-98F8-02D50EDE900C}"/>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8" name="Footer Placeholder 7">
            <a:extLst>
              <a:ext uri="{FF2B5EF4-FFF2-40B4-BE49-F238E27FC236}">
                <a16:creationId xmlns:a16="http://schemas.microsoft.com/office/drawing/2014/main" id="{6FEBF1A5-A30F-0F04-5F70-ABC8461792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EC2F2C-1838-7FF9-0076-DD0C67FB9ABB}"/>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18623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331F-4AD9-979C-5F90-D92CB3EC1F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BFE33D-BA0D-914D-A914-B8D0909B1A52}"/>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4" name="Footer Placeholder 3">
            <a:extLst>
              <a:ext uri="{FF2B5EF4-FFF2-40B4-BE49-F238E27FC236}">
                <a16:creationId xmlns:a16="http://schemas.microsoft.com/office/drawing/2014/main" id="{6DCE1ED4-4EAF-5F1F-F988-139C273AE1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546E7B-46DC-F186-DBD6-0BC1022AE323}"/>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330783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2F9A1C-4B98-EE57-18D1-35A2357F3FCF}"/>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3" name="Footer Placeholder 2">
            <a:extLst>
              <a:ext uri="{FF2B5EF4-FFF2-40B4-BE49-F238E27FC236}">
                <a16:creationId xmlns:a16="http://schemas.microsoft.com/office/drawing/2014/main" id="{B4E46B0F-05E7-74F5-778C-05C0A66A23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FD197F-1DDC-7032-2717-42530C73FC90}"/>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89426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09672-7A46-7417-34C3-16E340C163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AB2774-E984-2DD1-C74E-23B680F13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7617F9-934C-D1D1-5547-F7ED9DC10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1C44F7-B2E1-5FA9-8390-E5059A359F6A}"/>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6" name="Footer Placeholder 5">
            <a:extLst>
              <a:ext uri="{FF2B5EF4-FFF2-40B4-BE49-F238E27FC236}">
                <a16:creationId xmlns:a16="http://schemas.microsoft.com/office/drawing/2014/main" id="{318A3190-AC62-0F42-4E6A-015EAE37F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59C58-3FD5-F2F9-0481-70E1D3F2F099}"/>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425945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7214-7845-CD8B-4442-F70E2ABAF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EB3772-9C9F-650E-832C-137539EE1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28039-DF42-95FA-BF3C-E2BDD5A9A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D6D2F-CAC3-0067-DE35-6AD44B41CC47}"/>
              </a:ext>
            </a:extLst>
          </p:cNvPr>
          <p:cNvSpPr>
            <a:spLocks noGrp="1"/>
          </p:cNvSpPr>
          <p:nvPr>
            <p:ph type="dt" sz="half" idx="10"/>
          </p:nvPr>
        </p:nvSpPr>
        <p:spPr/>
        <p:txBody>
          <a:bodyPr/>
          <a:lstStyle/>
          <a:p>
            <a:fld id="{DE8A6805-6B2A-4D12-A3F9-EA792039E126}" type="datetimeFigureOut">
              <a:rPr lang="en-US" smtClean="0"/>
              <a:t>4/12/2023</a:t>
            </a:fld>
            <a:endParaRPr lang="en-US"/>
          </a:p>
        </p:txBody>
      </p:sp>
      <p:sp>
        <p:nvSpPr>
          <p:cNvPr id="6" name="Footer Placeholder 5">
            <a:extLst>
              <a:ext uri="{FF2B5EF4-FFF2-40B4-BE49-F238E27FC236}">
                <a16:creationId xmlns:a16="http://schemas.microsoft.com/office/drawing/2014/main" id="{27C6F6FF-993E-A481-27E2-9820393D8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23007-FE5F-B163-91AC-E74763256348}"/>
              </a:ext>
            </a:extLst>
          </p:cNvPr>
          <p:cNvSpPr>
            <a:spLocks noGrp="1"/>
          </p:cNvSpPr>
          <p:nvPr>
            <p:ph type="sldNum" sz="quarter" idx="12"/>
          </p:nvPr>
        </p:nvSpPr>
        <p:spPr/>
        <p:txBody>
          <a:bodyPr/>
          <a:lstStyle/>
          <a:p>
            <a:fld id="{0A902D5D-2808-4601-9A73-B544350E30E2}" type="slidenum">
              <a:rPr lang="en-US" smtClean="0"/>
              <a:t>‹#›</a:t>
            </a:fld>
            <a:endParaRPr lang="en-US"/>
          </a:p>
        </p:txBody>
      </p:sp>
    </p:spTree>
    <p:extLst>
      <p:ext uri="{BB962C8B-B14F-4D97-AF65-F5344CB8AC3E}">
        <p14:creationId xmlns:p14="http://schemas.microsoft.com/office/powerpoint/2010/main" val="21010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ACCCD-1516-5428-A95E-2515379301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AFBCC0-AB4B-A2AE-CD91-2428906D78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87C17-8BFA-642F-DB08-7977B5FF44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8A6805-6B2A-4D12-A3F9-EA792039E126}" type="datetimeFigureOut">
              <a:rPr lang="en-US" smtClean="0"/>
              <a:t>4/12/2023</a:t>
            </a:fld>
            <a:endParaRPr lang="en-US"/>
          </a:p>
        </p:txBody>
      </p:sp>
      <p:sp>
        <p:nvSpPr>
          <p:cNvPr id="5" name="Footer Placeholder 4">
            <a:extLst>
              <a:ext uri="{FF2B5EF4-FFF2-40B4-BE49-F238E27FC236}">
                <a16:creationId xmlns:a16="http://schemas.microsoft.com/office/drawing/2014/main" id="{3330D3A5-E19F-3B48-B188-6306CD481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7D5DA-06FD-320E-97EB-061ABC72DD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02D5D-2808-4601-9A73-B544350E30E2}" type="slidenum">
              <a:rPr lang="en-US" smtClean="0"/>
              <a:t>‹#›</a:t>
            </a:fld>
            <a:endParaRPr lang="en-US"/>
          </a:p>
        </p:txBody>
      </p:sp>
    </p:spTree>
    <p:extLst>
      <p:ext uri="{BB962C8B-B14F-4D97-AF65-F5344CB8AC3E}">
        <p14:creationId xmlns:p14="http://schemas.microsoft.com/office/powerpoint/2010/main" val="3768697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github.com/SigmaAEC/Dynopoly" TargetMode="Externa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18" Type="http://schemas.openxmlformats.org/officeDocument/2006/relationships/image" Target="../media/image51.svg"/><Relationship Id="rId3" Type="http://schemas.openxmlformats.org/officeDocument/2006/relationships/image" Target="../media/image34.pn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49.svg"/><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sv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sv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2.jfif"/><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gif"/><Relationship Id="rId1" Type="http://schemas.openxmlformats.org/officeDocument/2006/relationships/slideLayout" Target="../slideLayouts/slideLayout1.xml"/><Relationship Id="rId4" Type="http://schemas.openxmlformats.org/officeDocument/2006/relationships/image" Target="../media/image64.sv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3.png"/><Relationship Id="rId3" Type="http://schemas.openxmlformats.org/officeDocument/2006/relationships/image" Target="../media/image13.png"/><Relationship Id="rId7" Type="http://schemas.openxmlformats.org/officeDocument/2006/relationships/image" Target="../media/image70.png"/><Relationship Id="rId12"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5.png"/><Relationship Id="rId9" Type="http://schemas.microsoft.com/office/2007/relationships/hdphoto" Target="../media/hdphoto1.wdp"/><Relationship Id="rId14" Type="http://schemas.openxmlformats.org/officeDocument/2006/relationships/image" Target="../media/image64.sv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72.jfif"/><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jfif"/><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2.jfif"/><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jpe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sv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127.png"/></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347135" cy="369332"/>
          </a:xfrm>
          <a:prstGeom prst="rect">
            <a:avLst/>
          </a:prstGeom>
          <a:noFill/>
        </p:spPr>
        <p:txBody>
          <a:bodyPr wrap="none" rtlCol="0">
            <a:spAutoFit/>
          </a:bodyPr>
          <a:lstStyle/>
          <a:p>
            <a:r>
              <a:rPr lang="en-US" dirty="0"/>
              <a:t>Dynamo Master Class - Monopoly</a:t>
            </a:r>
          </a:p>
        </p:txBody>
      </p:sp>
      <p:sp>
        <p:nvSpPr>
          <p:cNvPr id="3" name="TextBox 2">
            <a:extLst>
              <a:ext uri="{FF2B5EF4-FFF2-40B4-BE49-F238E27FC236}">
                <a16:creationId xmlns:a16="http://schemas.microsoft.com/office/drawing/2014/main" id="{E23BA5C3-5888-2C88-3CAE-ED24D3B96A97}"/>
              </a:ext>
            </a:extLst>
          </p:cNvPr>
          <p:cNvSpPr txBox="1"/>
          <p:nvPr/>
        </p:nvSpPr>
        <p:spPr>
          <a:xfrm>
            <a:off x="469557" y="1106615"/>
            <a:ext cx="6122772" cy="369332"/>
          </a:xfrm>
          <a:prstGeom prst="rect">
            <a:avLst/>
          </a:prstGeom>
          <a:noFill/>
        </p:spPr>
        <p:txBody>
          <a:bodyPr wrap="square">
            <a:spAutoFit/>
          </a:bodyPr>
          <a:lstStyle>
            <a:defPPr>
              <a:defRPr lang="en-US"/>
            </a:defPPr>
          </a:lstStyle>
          <a:p>
            <a:r>
              <a:rPr lang="en-US" dirty="0"/>
              <a:t>Translation, Rotation, and Other Transformations</a:t>
            </a:r>
          </a:p>
        </p:txBody>
      </p:sp>
      <p:sp>
        <p:nvSpPr>
          <p:cNvPr id="10" name="TextBox 9">
            <a:extLst>
              <a:ext uri="{FF2B5EF4-FFF2-40B4-BE49-F238E27FC236}">
                <a16:creationId xmlns:a16="http://schemas.microsoft.com/office/drawing/2014/main" id="{63ED6F7D-86D1-05CF-5865-DCF9728D29B8}"/>
              </a:ext>
            </a:extLst>
          </p:cNvPr>
          <p:cNvSpPr txBox="1"/>
          <p:nvPr/>
        </p:nvSpPr>
        <p:spPr>
          <a:xfrm>
            <a:off x="478825" y="1475947"/>
            <a:ext cx="6122772" cy="369332"/>
          </a:xfrm>
          <a:prstGeom prst="rect">
            <a:avLst/>
          </a:prstGeom>
          <a:noFill/>
        </p:spPr>
        <p:txBody>
          <a:bodyPr wrap="square">
            <a:spAutoFit/>
          </a:bodyPr>
          <a:lstStyle/>
          <a:p>
            <a:pPr algn="l"/>
            <a:r>
              <a:rPr lang="en-US" b="0" i="0" dirty="0" err="1">
                <a:solidFill>
                  <a:srgbClr val="333333"/>
                </a:solidFill>
                <a:effectLst/>
                <a:latin typeface="Roboto Slab" pitchFamily="2" charset="0"/>
              </a:rPr>
              <a:t>DesignScript</a:t>
            </a:r>
            <a:r>
              <a:rPr lang="en-US" b="0" i="0" dirty="0">
                <a:solidFill>
                  <a:srgbClr val="333333"/>
                </a:solidFill>
                <a:effectLst/>
                <a:latin typeface="Roboto Slab" pitchFamily="2" charset="0"/>
              </a:rPr>
              <a:t> </a:t>
            </a:r>
            <a:r>
              <a:rPr lang="en-US" dirty="0"/>
              <a:t>Geometry</a:t>
            </a:r>
            <a:r>
              <a:rPr lang="en-US" b="0" i="0" dirty="0">
                <a:solidFill>
                  <a:srgbClr val="333333"/>
                </a:solidFill>
                <a:effectLst/>
                <a:latin typeface="Roboto Slab" pitchFamily="2" charset="0"/>
              </a:rPr>
              <a:t> Basics</a:t>
            </a:r>
          </a:p>
        </p:txBody>
      </p:sp>
      <p:sp>
        <p:nvSpPr>
          <p:cNvPr id="12" name="TextBox 11">
            <a:extLst>
              <a:ext uri="{FF2B5EF4-FFF2-40B4-BE49-F238E27FC236}">
                <a16:creationId xmlns:a16="http://schemas.microsoft.com/office/drawing/2014/main" id="{53703216-204C-FDD0-F423-B8FB0C118612}"/>
              </a:ext>
            </a:extLst>
          </p:cNvPr>
          <p:cNvSpPr txBox="1"/>
          <p:nvPr/>
        </p:nvSpPr>
        <p:spPr>
          <a:xfrm>
            <a:off x="478825" y="1843898"/>
            <a:ext cx="6122772" cy="369332"/>
          </a:xfrm>
          <a:prstGeom prst="rect">
            <a:avLst/>
          </a:prstGeom>
          <a:noFill/>
        </p:spPr>
        <p:txBody>
          <a:bodyPr wrap="square">
            <a:spAutoFit/>
          </a:bodyPr>
          <a:lstStyle/>
          <a:p>
            <a:pPr algn="l"/>
            <a:r>
              <a:rPr lang="en-US" b="0" i="0" dirty="0">
                <a:solidFill>
                  <a:srgbClr val="333333"/>
                </a:solidFill>
                <a:effectLst/>
                <a:latin typeface="Roboto Slab" pitchFamily="2" charset="0"/>
              </a:rPr>
              <a:t>Geometric </a:t>
            </a:r>
            <a:r>
              <a:rPr lang="en-US" dirty="0"/>
              <a:t>Primitives</a:t>
            </a:r>
          </a:p>
        </p:txBody>
      </p:sp>
      <p:sp>
        <p:nvSpPr>
          <p:cNvPr id="14" name="TextBox 13">
            <a:extLst>
              <a:ext uri="{FF2B5EF4-FFF2-40B4-BE49-F238E27FC236}">
                <a16:creationId xmlns:a16="http://schemas.microsoft.com/office/drawing/2014/main" id="{FC6FE32F-074A-B49A-CA1F-A70AE4F91809}"/>
              </a:ext>
            </a:extLst>
          </p:cNvPr>
          <p:cNvSpPr txBox="1"/>
          <p:nvPr/>
        </p:nvSpPr>
        <p:spPr>
          <a:xfrm>
            <a:off x="478825" y="2213230"/>
            <a:ext cx="6122772" cy="369332"/>
          </a:xfrm>
          <a:prstGeom prst="rect">
            <a:avLst/>
          </a:prstGeom>
          <a:noFill/>
        </p:spPr>
        <p:txBody>
          <a:bodyPr wrap="square">
            <a:spAutoFit/>
          </a:bodyPr>
          <a:lstStyle/>
          <a:p>
            <a:pPr algn="l"/>
            <a:r>
              <a:rPr lang="en-US" b="0" i="0" dirty="0">
                <a:solidFill>
                  <a:srgbClr val="333333"/>
                </a:solidFill>
                <a:effectLst/>
                <a:latin typeface="Roboto Slab" pitchFamily="2" charset="0"/>
              </a:rPr>
              <a:t>Vector </a:t>
            </a:r>
            <a:r>
              <a:rPr lang="en-US" dirty="0"/>
              <a:t>Math</a:t>
            </a:r>
          </a:p>
        </p:txBody>
      </p:sp>
      <p:sp>
        <p:nvSpPr>
          <p:cNvPr id="16" name="TextBox 15">
            <a:extLst>
              <a:ext uri="{FF2B5EF4-FFF2-40B4-BE49-F238E27FC236}">
                <a16:creationId xmlns:a16="http://schemas.microsoft.com/office/drawing/2014/main" id="{E9A45AD8-AC14-2395-4974-152A33A01B58}"/>
              </a:ext>
            </a:extLst>
          </p:cNvPr>
          <p:cNvSpPr txBox="1"/>
          <p:nvPr/>
        </p:nvSpPr>
        <p:spPr>
          <a:xfrm>
            <a:off x="478825" y="2581181"/>
            <a:ext cx="6122772" cy="369332"/>
          </a:xfrm>
          <a:prstGeom prst="rect">
            <a:avLst/>
          </a:prstGeom>
          <a:noFill/>
        </p:spPr>
        <p:txBody>
          <a:bodyPr wrap="square">
            <a:spAutoFit/>
          </a:bodyPr>
          <a:lstStyle/>
          <a:p>
            <a:pPr algn="l"/>
            <a:r>
              <a:rPr lang="en-US" b="0" i="0" dirty="0">
                <a:solidFill>
                  <a:srgbClr val="333333"/>
                </a:solidFill>
                <a:effectLst/>
                <a:latin typeface="Roboto Slab" pitchFamily="2" charset="0"/>
              </a:rPr>
              <a:t>Curves: Interpolated and Control Points</a:t>
            </a:r>
          </a:p>
        </p:txBody>
      </p:sp>
      <p:sp>
        <p:nvSpPr>
          <p:cNvPr id="18" name="TextBox 17">
            <a:extLst>
              <a:ext uri="{FF2B5EF4-FFF2-40B4-BE49-F238E27FC236}">
                <a16:creationId xmlns:a16="http://schemas.microsoft.com/office/drawing/2014/main" id="{89247A81-04F8-D0D8-97CC-C2EDA9DEB8DE}"/>
              </a:ext>
            </a:extLst>
          </p:cNvPr>
          <p:cNvSpPr txBox="1"/>
          <p:nvPr/>
        </p:nvSpPr>
        <p:spPr>
          <a:xfrm>
            <a:off x="478825" y="2949132"/>
            <a:ext cx="6122772" cy="369332"/>
          </a:xfrm>
          <a:prstGeom prst="rect">
            <a:avLst/>
          </a:prstGeom>
          <a:noFill/>
        </p:spPr>
        <p:txBody>
          <a:bodyPr wrap="square">
            <a:spAutoFit/>
          </a:bodyPr>
          <a:lstStyle/>
          <a:p>
            <a:pPr algn="l"/>
            <a:r>
              <a:rPr lang="en-US" dirty="0">
                <a:solidFill>
                  <a:srgbClr val="333333"/>
                </a:solidFill>
                <a:latin typeface="Roboto Slab" pitchFamily="2" charset="0"/>
              </a:rPr>
              <a:t>Surfaces</a:t>
            </a:r>
          </a:p>
        </p:txBody>
      </p:sp>
      <p:sp>
        <p:nvSpPr>
          <p:cNvPr id="20" name="TextBox 19">
            <a:extLst>
              <a:ext uri="{FF2B5EF4-FFF2-40B4-BE49-F238E27FC236}">
                <a16:creationId xmlns:a16="http://schemas.microsoft.com/office/drawing/2014/main" id="{D3883DF0-913B-E9EF-F6B0-A7F2B0FAF72C}"/>
              </a:ext>
            </a:extLst>
          </p:cNvPr>
          <p:cNvSpPr txBox="1"/>
          <p:nvPr/>
        </p:nvSpPr>
        <p:spPr>
          <a:xfrm>
            <a:off x="478825" y="3244334"/>
            <a:ext cx="6122772" cy="369332"/>
          </a:xfrm>
          <a:prstGeom prst="rect">
            <a:avLst/>
          </a:prstGeom>
          <a:noFill/>
        </p:spPr>
        <p:txBody>
          <a:bodyPr wrap="square">
            <a:spAutoFit/>
          </a:bodyPr>
          <a:lstStyle/>
          <a:p>
            <a:pPr algn="l"/>
            <a:r>
              <a:rPr lang="en-US" b="0" i="0" dirty="0">
                <a:solidFill>
                  <a:srgbClr val="333333"/>
                </a:solidFill>
                <a:effectLst/>
                <a:latin typeface="Roboto Slab" pitchFamily="2" charset="0"/>
              </a:rPr>
              <a:t>Geometric Parameterization</a:t>
            </a:r>
          </a:p>
        </p:txBody>
      </p:sp>
      <p:sp>
        <p:nvSpPr>
          <p:cNvPr id="22" name="TextBox 21">
            <a:extLst>
              <a:ext uri="{FF2B5EF4-FFF2-40B4-BE49-F238E27FC236}">
                <a16:creationId xmlns:a16="http://schemas.microsoft.com/office/drawing/2014/main" id="{3F2EAA97-C1A4-BF38-BF6E-6E83874F7BD0}"/>
              </a:ext>
            </a:extLst>
          </p:cNvPr>
          <p:cNvSpPr txBox="1"/>
          <p:nvPr/>
        </p:nvSpPr>
        <p:spPr>
          <a:xfrm>
            <a:off x="478825" y="3612285"/>
            <a:ext cx="3116991" cy="369332"/>
          </a:xfrm>
          <a:prstGeom prst="rect">
            <a:avLst/>
          </a:prstGeom>
          <a:noFill/>
        </p:spPr>
        <p:txBody>
          <a:bodyPr wrap="square">
            <a:spAutoFit/>
          </a:bodyPr>
          <a:lstStyle/>
          <a:p>
            <a:pPr algn="l"/>
            <a:r>
              <a:rPr lang="en-US" b="0" i="0" dirty="0">
                <a:solidFill>
                  <a:srgbClr val="333333"/>
                </a:solidFill>
                <a:effectLst/>
                <a:latin typeface="Roboto Slab" pitchFamily="2" charset="0"/>
              </a:rPr>
              <a:t>Geometric </a:t>
            </a:r>
            <a:r>
              <a:rPr lang="en-US" dirty="0">
                <a:solidFill>
                  <a:srgbClr val="333333"/>
                </a:solidFill>
                <a:latin typeface="Roboto Slab" pitchFamily="2" charset="0"/>
              </a:rPr>
              <a:t>Booleans</a:t>
            </a:r>
          </a:p>
        </p:txBody>
      </p:sp>
      <p:sp>
        <p:nvSpPr>
          <p:cNvPr id="26" name="TextBox 25">
            <a:extLst>
              <a:ext uri="{FF2B5EF4-FFF2-40B4-BE49-F238E27FC236}">
                <a16:creationId xmlns:a16="http://schemas.microsoft.com/office/drawing/2014/main" id="{36474BCF-2B64-07AA-C11B-9928E945FBDA}"/>
              </a:ext>
            </a:extLst>
          </p:cNvPr>
          <p:cNvSpPr txBox="1"/>
          <p:nvPr/>
        </p:nvSpPr>
        <p:spPr>
          <a:xfrm>
            <a:off x="274938" y="743451"/>
            <a:ext cx="7173096" cy="369332"/>
          </a:xfrm>
          <a:prstGeom prst="rect">
            <a:avLst/>
          </a:prstGeom>
          <a:noFill/>
        </p:spPr>
        <p:txBody>
          <a:bodyPr wrap="square">
            <a:spAutoFit/>
          </a:bodyPr>
          <a:lstStyle/>
          <a:p>
            <a:r>
              <a:rPr lang="en-US" b="1" dirty="0"/>
              <a:t>Geometry</a:t>
            </a:r>
          </a:p>
        </p:txBody>
      </p:sp>
      <p:sp>
        <p:nvSpPr>
          <p:cNvPr id="27" name="TextBox 26">
            <a:extLst>
              <a:ext uri="{FF2B5EF4-FFF2-40B4-BE49-F238E27FC236}">
                <a16:creationId xmlns:a16="http://schemas.microsoft.com/office/drawing/2014/main" id="{16DE0671-5809-C496-D6FC-B25433960046}"/>
              </a:ext>
            </a:extLst>
          </p:cNvPr>
          <p:cNvSpPr txBox="1"/>
          <p:nvPr/>
        </p:nvSpPr>
        <p:spPr>
          <a:xfrm>
            <a:off x="478825" y="3981617"/>
            <a:ext cx="7173096" cy="369332"/>
          </a:xfrm>
          <a:prstGeom prst="rect">
            <a:avLst/>
          </a:prstGeom>
          <a:noFill/>
        </p:spPr>
        <p:txBody>
          <a:bodyPr wrap="square">
            <a:spAutoFit/>
          </a:bodyPr>
          <a:lstStyle/>
          <a:p>
            <a:r>
              <a:rPr lang="en-US" b="0" i="0" dirty="0">
                <a:solidFill>
                  <a:srgbClr val="333333"/>
                </a:solidFill>
                <a:effectLst/>
                <a:latin typeface="Roboto Slab" pitchFamily="2" charset="0"/>
              </a:rPr>
              <a:t>Tune Up</a:t>
            </a:r>
            <a:endParaRPr lang="en-US" dirty="0"/>
          </a:p>
        </p:txBody>
      </p:sp>
      <p:sp>
        <p:nvSpPr>
          <p:cNvPr id="46" name="TextBox 45">
            <a:extLst>
              <a:ext uri="{FF2B5EF4-FFF2-40B4-BE49-F238E27FC236}">
                <a16:creationId xmlns:a16="http://schemas.microsoft.com/office/drawing/2014/main" id="{64B3131F-8109-8397-33BC-FC972D8ED98A}"/>
              </a:ext>
            </a:extLst>
          </p:cNvPr>
          <p:cNvSpPr txBox="1"/>
          <p:nvPr/>
        </p:nvSpPr>
        <p:spPr>
          <a:xfrm>
            <a:off x="469557" y="4961052"/>
            <a:ext cx="2877578" cy="369332"/>
          </a:xfrm>
          <a:prstGeom prst="rect">
            <a:avLst/>
          </a:prstGeom>
          <a:noFill/>
        </p:spPr>
        <p:txBody>
          <a:bodyPr wrap="square">
            <a:spAutoFit/>
          </a:bodyPr>
          <a:lstStyle/>
          <a:p>
            <a:r>
              <a:rPr lang="en-US" dirty="0"/>
              <a:t>Importing Geometry</a:t>
            </a:r>
          </a:p>
        </p:txBody>
      </p:sp>
      <p:sp>
        <p:nvSpPr>
          <p:cNvPr id="48" name="TextBox 47">
            <a:extLst>
              <a:ext uri="{FF2B5EF4-FFF2-40B4-BE49-F238E27FC236}">
                <a16:creationId xmlns:a16="http://schemas.microsoft.com/office/drawing/2014/main" id="{A5D4A3C6-7446-3395-0AD4-D4CDF9C9494B}"/>
              </a:ext>
            </a:extLst>
          </p:cNvPr>
          <p:cNvSpPr txBox="1"/>
          <p:nvPr/>
        </p:nvSpPr>
        <p:spPr>
          <a:xfrm>
            <a:off x="6947585" y="351026"/>
            <a:ext cx="2048134" cy="369332"/>
          </a:xfrm>
          <a:prstGeom prst="rect">
            <a:avLst/>
          </a:prstGeom>
          <a:noFill/>
        </p:spPr>
        <p:txBody>
          <a:bodyPr wrap="square">
            <a:spAutoFit/>
          </a:bodyPr>
          <a:lstStyle/>
          <a:p>
            <a:r>
              <a:rPr lang="en-US" b="1" dirty="0"/>
              <a:t>Dynamo for Revit</a:t>
            </a:r>
          </a:p>
        </p:txBody>
      </p:sp>
      <p:grpSp>
        <p:nvGrpSpPr>
          <p:cNvPr id="59" name="Group 58">
            <a:extLst>
              <a:ext uri="{FF2B5EF4-FFF2-40B4-BE49-F238E27FC236}">
                <a16:creationId xmlns:a16="http://schemas.microsoft.com/office/drawing/2014/main" id="{DFB5221F-5C78-FFBB-DF89-F3CA617D6CED}"/>
              </a:ext>
            </a:extLst>
          </p:cNvPr>
          <p:cNvGrpSpPr/>
          <p:nvPr/>
        </p:nvGrpSpPr>
        <p:grpSpPr>
          <a:xfrm>
            <a:off x="7275039" y="3442577"/>
            <a:ext cx="4426810" cy="3119186"/>
            <a:chOff x="6966121" y="2397896"/>
            <a:chExt cx="4426810" cy="3119186"/>
          </a:xfrm>
        </p:grpSpPr>
        <p:sp>
          <p:nvSpPr>
            <p:cNvPr id="29" name="TextBox 28">
              <a:extLst>
                <a:ext uri="{FF2B5EF4-FFF2-40B4-BE49-F238E27FC236}">
                  <a16:creationId xmlns:a16="http://schemas.microsoft.com/office/drawing/2014/main" id="{2763B0AE-62CB-C279-D829-F5D839BF8770}"/>
                </a:ext>
              </a:extLst>
            </p:cNvPr>
            <p:cNvSpPr txBox="1"/>
            <p:nvPr/>
          </p:nvSpPr>
          <p:spPr>
            <a:xfrm>
              <a:off x="6966121" y="2397896"/>
              <a:ext cx="4426810" cy="369332"/>
            </a:xfrm>
            <a:prstGeom prst="rect">
              <a:avLst/>
            </a:prstGeom>
            <a:noFill/>
          </p:spPr>
          <p:txBody>
            <a:bodyPr wrap="square">
              <a:spAutoFit/>
            </a:bodyPr>
            <a:lstStyle/>
            <a:p>
              <a:pPr algn="l"/>
              <a:r>
                <a:rPr lang="en-US" b="1" i="0" dirty="0">
                  <a:solidFill>
                    <a:srgbClr val="333333"/>
                  </a:solidFill>
                  <a:effectLst/>
                  <a:latin typeface="Roboto Slab" pitchFamily="2" charset="0"/>
                </a:rPr>
                <a:t>Best Practices</a:t>
              </a:r>
            </a:p>
          </p:txBody>
        </p:sp>
        <p:sp>
          <p:nvSpPr>
            <p:cNvPr id="31" name="TextBox 30">
              <a:extLst>
                <a:ext uri="{FF2B5EF4-FFF2-40B4-BE49-F238E27FC236}">
                  <a16:creationId xmlns:a16="http://schemas.microsoft.com/office/drawing/2014/main" id="{CAF5CF92-D60B-E5EA-7FC8-5D6A7BBB14AF}"/>
                </a:ext>
              </a:extLst>
            </p:cNvPr>
            <p:cNvSpPr txBox="1"/>
            <p:nvPr/>
          </p:nvSpPr>
          <p:spPr>
            <a:xfrm>
              <a:off x="7145294" y="3058287"/>
              <a:ext cx="4114800" cy="369332"/>
            </a:xfrm>
            <a:prstGeom prst="rect">
              <a:avLst/>
            </a:prstGeom>
            <a:noFill/>
          </p:spPr>
          <p:txBody>
            <a:bodyPr wrap="square">
              <a:spAutoFit/>
            </a:bodyPr>
            <a:lstStyle/>
            <a:p>
              <a:pPr algn="l"/>
              <a:r>
                <a:rPr lang="en-US" dirty="0">
                  <a:solidFill>
                    <a:srgbClr val="333333"/>
                  </a:solidFill>
                  <a:latin typeface="Roboto Slab" pitchFamily="2" charset="0"/>
                </a:rPr>
                <a:t>Develop efficiently with Code Blocks</a:t>
              </a:r>
            </a:p>
          </p:txBody>
        </p:sp>
        <p:sp>
          <p:nvSpPr>
            <p:cNvPr id="33" name="TextBox 32">
              <a:extLst>
                <a:ext uri="{FF2B5EF4-FFF2-40B4-BE49-F238E27FC236}">
                  <a16:creationId xmlns:a16="http://schemas.microsoft.com/office/drawing/2014/main" id="{79BBD9AB-2C05-E0B3-CAB9-4189AD15578A}"/>
                </a:ext>
              </a:extLst>
            </p:cNvPr>
            <p:cNvSpPr txBox="1"/>
            <p:nvPr/>
          </p:nvSpPr>
          <p:spPr>
            <a:xfrm>
              <a:off x="7145294" y="2722917"/>
              <a:ext cx="4114800" cy="369332"/>
            </a:xfrm>
            <a:prstGeom prst="rect">
              <a:avLst/>
            </a:prstGeom>
            <a:noFill/>
          </p:spPr>
          <p:txBody>
            <a:bodyPr wrap="square">
              <a:spAutoFit/>
            </a:bodyPr>
            <a:lstStyle/>
            <a:p>
              <a:pPr algn="l"/>
              <a:r>
                <a:rPr lang="en-US" b="0" i="0" dirty="0">
                  <a:solidFill>
                    <a:srgbClr val="333333"/>
                  </a:solidFill>
                  <a:effectLst/>
                  <a:latin typeface="Roboto Slab" pitchFamily="2" charset="0"/>
                </a:rPr>
                <a:t>Reduce Complexity</a:t>
              </a:r>
            </a:p>
          </p:txBody>
        </p:sp>
        <p:sp>
          <p:nvSpPr>
            <p:cNvPr id="35" name="TextBox 34">
              <a:extLst>
                <a:ext uri="{FF2B5EF4-FFF2-40B4-BE49-F238E27FC236}">
                  <a16:creationId xmlns:a16="http://schemas.microsoft.com/office/drawing/2014/main" id="{744C0CA7-7C58-3542-20BB-275E9E2BD9BC}"/>
                </a:ext>
              </a:extLst>
            </p:cNvPr>
            <p:cNvSpPr txBox="1"/>
            <p:nvPr/>
          </p:nvSpPr>
          <p:spPr>
            <a:xfrm>
              <a:off x="7145294" y="3417270"/>
              <a:ext cx="4114800" cy="369332"/>
            </a:xfrm>
            <a:prstGeom prst="rect">
              <a:avLst/>
            </a:prstGeom>
            <a:noFill/>
          </p:spPr>
          <p:txBody>
            <a:bodyPr wrap="square">
              <a:spAutoFit/>
            </a:bodyPr>
            <a:lstStyle/>
            <a:p>
              <a:pPr algn="l"/>
              <a:r>
                <a:rPr lang="en-US" b="0" i="0" dirty="0">
                  <a:solidFill>
                    <a:srgbClr val="333333"/>
                  </a:solidFill>
                  <a:effectLst/>
                  <a:latin typeface="Roboto Slab" pitchFamily="2" charset="0"/>
                </a:rPr>
                <a:t>Maintain Readability</a:t>
              </a:r>
            </a:p>
          </p:txBody>
        </p:sp>
        <p:sp>
          <p:nvSpPr>
            <p:cNvPr id="37" name="TextBox 36">
              <a:extLst>
                <a:ext uri="{FF2B5EF4-FFF2-40B4-BE49-F238E27FC236}">
                  <a16:creationId xmlns:a16="http://schemas.microsoft.com/office/drawing/2014/main" id="{72BE2766-88C6-7677-C9BF-E7674A479E6F}"/>
                </a:ext>
              </a:extLst>
            </p:cNvPr>
            <p:cNvSpPr txBox="1"/>
            <p:nvPr/>
          </p:nvSpPr>
          <p:spPr>
            <a:xfrm>
              <a:off x="7145294" y="3773858"/>
              <a:ext cx="4114800" cy="369332"/>
            </a:xfrm>
            <a:prstGeom prst="rect">
              <a:avLst/>
            </a:prstGeom>
            <a:noFill/>
          </p:spPr>
          <p:txBody>
            <a:bodyPr wrap="square">
              <a:spAutoFit/>
            </a:bodyPr>
            <a:lstStyle/>
            <a:p>
              <a:pPr algn="l"/>
              <a:r>
                <a:rPr lang="en-US" dirty="0">
                  <a:solidFill>
                    <a:srgbClr val="333333"/>
                  </a:solidFill>
                  <a:latin typeface="Roboto Slab" pitchFamily="2" charset="0"/>
                </a:rPr>
                <a:t>Explain with Notes</a:t>
              </a:r>
            </a:p>
          </p:txBody>
        </p:sp>
        <p:sp>
          <p:nvSpPr>
            <p:cNvPr id="39" name="TextBox 38">
              <a:extLst>
                <a:ext uri="{FF2B5EF4-FFF2-40B4-BE49-F238E27FC236}">
                  <a16:creationId xmlns:a16="http://schemas.microsoft.com/office/drawing/2014/main" id="{73B63C51-D76E-BD3C-A1DB-0C3E71122A10}"/>
                </a:ext>
              </a:extLst>
            </p:cNvPr>
            <p:cNvSpPr txBox="1"/>
            <p:nvPr/>
          </p:nvSpPr>
          <p:spPr>
            <a:xfrm>
              <a:off x="7145294" y="4120097"/>
              <a:ext cx="4114800" cy="369332"/>
            </a:xfrm>
            <a:prstGeom prst="rect">
              <a:avLst/>
            </a:prstGeom>
            <a:noFill/>
          </p:spPr>
          <p:txBody>
            <a:bodyPr wrap="square">
              <a:spAutoFit/>
            </a:bodyPr>
            <a:lstStyle/>
            <a:p>
              <a:r>
                <a:rPr lang="en-US" b="0" i="0" dirty="0">
                  <a:solidFill>
                    <a:srgbClr val="333333"/>
                  </a:solidFill>
                  <a:effectLst/>
                  <a:latin typeface="Helvetica Neue"/>
                </a:rPr>
                <a:t> </a:t>
              </a:r>
              <a:r>
                <a:rPr lang="en-US" b="0" i="0" dirty="0">
                  <a:solidFill>
                    <a:srgbClr val="333333"/>
                  </a:solidFill>
                  <a:effectLst/>
                  <a:latin typeface="Roboto Slab" pitchFamily="2" charset="0"/>
                </a:rPr>
                <a:t>N</a:t>
              </a:r>
              <a:r>
                <a:rPr lang="en-US" dirty="0">
                  <a:solidFill>
                    <a:srgbClr val="333333"/>
                  </a:solidFill>
                  <a:latin typeface="Roboto Slab" pitchFamily="2" charset="0"/>
                </a:rPr>
                <a:t>ull Strategies  </a:t>
              </a:r>
            </a:p>
          </p:txBody>
        </p:sp>
        <p:sp>
          <p:nvSpPr>
            <p:cNvPr id="41" name="TextBox 40">
              <a:extLst>
                <a:ext uri="{FF2B5EF4-FFF2-40B4-BE49-F238E27FC236}">
                  <a16:creationId xmlns:a16="http://schemas.microsoft.com/office/drawing/2014/main" id="{4DDB1416-C3F9-6559-59F7-D0DD27C58192}"/>
                </a:ext>
              </a:extLst>
            </p:cNvPr>
            <p:cNvSpPr txBox="1"/>
            <p:nvPr/>
          </p:nvSpPr>
          <p:spPr>
            <a:xfrm>
              <a:off x="7145294" y="4466336"/>
              <a:ext cx="4114800" cy="369332"/>
            </a:xfrm>
            <a:prstGeom prst="rect">
              <a:avLst/>
            </a:prstGeom>
            <a:noFill/>
          </p:spPr>
          <p:txBody>
            <a:bodyPr wrap="square">
              <a:spAutoFit/>
            </a:bodyPr>
            <a:lstStyle/>
            <a:p>
              <a:r>
                <a:rPr lang="en-US" dirty="0">
                  <a:solidFill>
                    <a:srgbClr val="333333"/>
                  </a:solidFill>
                  <a:latin typeface="Roboto Slab" pitchFamily="2" charset="0"/>
                </a:rPr>
                <a:t>Code Block Functions</a:t>
              </a:r>
            </a:p>
          </p:txBody>
        </p:sp>
        <p:sp>
          <p:nvSpPr>
            <p:cNvPr id="44" name="TextBox 43">
              <a:extLst>
                <a:ext uri="{FF2B5EF4-FFF2-40B4-BE49-F238E27FC236}">
                  <a16:creationId xmlns:a16="http://schemas.microsoft.com/office/drawing/2014/main" id="{B3055E77-EA44-847F-BCFF-E28702B8F3BD}"/>
                </a:ext>
              </a:extLst>
            </p:cNvPr>
            <p:cNvSpPr txBox="1"/>
            <p:nvPr/>
          </p:nvSpPr>
          <p:spPr>
            <a:xfrm>
              <a:off x="7145294" y="4826674"/>
              <a:ext cx="4114800" cy="369332"/>
            </a:xfrm>
            <a:prstGeom prst="rect">
              <a:avLst/>
            </a:prstGeom>
            <a:noFill/>
          </p:spPr>
          <p:txBody>
            <a:bodyPr wrap="square">
              <a:spAutoFit/>
            </a:bodyPr>
            <a:lstStyle/>
            <a:p>
              <a:r>
                <a:rPr lang="en-US" dirty="0">
                  <a:solidFill>
                    <a:srgbClr val="333333"/>
                  </a:solidFill>
                  <a:latin typeface="Roboto Slab" pitchFamily="2" charset="0"/>
                </a:rPr>
                <a:t>Dictionaries</a:t>
              </a:r>
            </a:p>
          </p:txBody>
        </p:sp>
        <p:sp>
          <p:nvSpPr>
            <p:cNvPr id="49" name="TextBox 48">
              <a:extLst>
                <a:ext uri="{FF2B5EF4-FFF2-40B4-BE49-F238E27FC236}">
                  <a16:creationId xmlns:a16="http://schemas.microsoft.com/office/drawing/2014/main" id="{D93417C6-940F-9DEE-C01C-B3C661291A8A}"/>
                </a:ext>
              </a:extLst>
            </p:cNvPr>
            <p:cNvSpPr txBox="1"/>
            <p:nvPr/>
          </p:nvSpPr>
          <p:spPr>
            <a:xfrm>
              <a:off x="7145294" y="5147750"/>
              <a:ext cx="4114800" cy="369332"/>
            </a:xfrm>
            <a:prstGeom prst="rect">
              <a:avLst/>
            </a:prstGeom>
            <a:noFill/>
          </p:spPr>
          <p:txBody>
            <a:bodyPr wrap="square">
              <a:spAutoFit/>
            </a:bodyPr>
            <a:lstStyle/>
            <a:p>
              <a:r>
                <a:rPr lang="en-US" dirty="0">
                  <a:solidFill>
                    <a:srgbClr val="333333"/>
                  </a:solidFill>
                  <a:latin typeface="Roboto Slab" pitchFamily="2" charset="0"/>
                </a:rPr>
                <a:t>GitHub</a:t>
              </a:r>
            </a:p>
          </p:txBody>
        </p:sp>
      </p:grpSp>
      <p:sp>
        <p:nvSpPr>
          <p:cNvPr id="50" name="TextBox 49">
            <a:extLst>
              <a:ext uri="{FF2B5EF4-FFF2-40B4-BE49-F238E27FC236}">
                <a16:creationId xmlns:a16="http://schemas.microsoft.com/office/drawing/2014/main" id="{64F11326-A0CE-EE49-7AB9-650B95ED6492}"/>
              </a:ext>
            </a:extLst>
          </p:cNvPr>
          <p:cNvSpPr txBox="1"/>
          <p:nvPr/>
        </p:nvSpPr>
        <p:spPr>
          <a:xfrm>
            <a:off x="340583" y="4605447"/>
            <a:ext cx="2679873" cy="369332"/>
          </a:xfrm>
          <a:prstGeom prst="rect">
            <a:avLst/>
          </a:prstGeom>
          <a:noFill/>
        </p:spPr>
        <p:txBody>
          <a:bodyPr wrap="square">
            <a:spAutoFit/>
          </a:bodyPr>
          <a:lstStyle/>
          <a:p>
            <a:r>
              <a:rPr lang="en-US" b="1" dirty="0"/>
              <a:t>Dynamo Import Export</a:t>
            </a:r>
          </a:p>
        </p:txBody>
      </p:sp>
      <p:sp>
        <p:nvSpPr>
          <p:cNvPr id="51" name="TextBox 50">
            <a:extLst>
              <a:ext uri="{FF2B5EF4-FFF2-40B4-BE49-F238E27FC236}">
                <a16:creationId xmlns:a16="http://schemas.microsoft.com/office/drawing/2014/main" id="{412D88F2-AA4A-FB38-CFE1-F0FACB496BF4}"/>
              </a:ext>
            </a:extLst>
          </p:cNvPr>
          <p:cNvSpPr txBox="1"/>
          <p:nvPr/>
        </p:nvSpPr>
        <p:spPr>
          <a:xfrm>
            <a:off x="469557" y="5263793"/>
            <a:ext cx="2877578" cy="369332"/>
          </a:xfrm>
          <a:prstGeom prst="rect">
            <a:avLst/>
          </a:prstGeom>
          <a:noFill/>
        </p:spPr>
        <p:txBody>
          <a:bodyPr wrap="square">
            <a:spAutoFit/>
          </a:bodyPr>
          <a:lstStyle/>
          <a:p>
            <a:r>
              <a:rPr lang="en-US" dirty="0"/>
              <a:t>Importing Excel</a:t>
            </a:r>
          </a:p>
        </p:txBody>
      </p:sp>
      <p:sp>
        <p:nvSpPr>
          <p:cNvPr id="52" name="TextBox 51">
            <a:extLst>
              <a:ext uri="{FF2B5EF4-FFF2-40B4-BE49-F238E27FC236}">
                <a16:creationId xmlns:a16="http://schemas.microsoft.com/office/drawing/2014/main" id="{8E6AA0E2-B992-F2AA-94F2-C84DB2623FA1}"/>
              </a:ext>
            </a:extLst>
          </p:cNvPr>
          <p:cNvSpPr txBox="1"/>
          <p:nvPr/>
        </p:nvSpPr>
        <p:spPr>
          <a:xfrm>
            <a:off x="469557" y="5568601"/>
            <a:ext cx="2877578" cy="369332"/>
          </a:xfrm>
          <a:prstGeom prst="rect">
            <a:avLst/>
          </a:prstGeom>
          <a:noFill/>
        </p:spPr>
        <p:txBody>
          <a:bodyPr wrap="square">
            <a:spAutoFit/>
          </a:bodyPr>
          <a:lstStyle/>
          <a:p>
            <a:r>
              <a:rPr lang="en-US" dirty="0"/>
              <a:t>Export CVS</a:t>
            </a:r>
          </a:p>
        </p:txBody>
      </p:sp>
      <p:sp>
        <p:nvSpPr>
          <p:cNvPr id="54" name="TextBox 53">
            <a:extLst>
              <a:ext uri="{FF2B5EF4-FFF2-40B4-BE49-F238E27FC236}">
                <a16:creationId xmlns:a16="http://schemas.microsoft.com/office/drawing/2014/main" id="{6089996F-19F6-EF0E-4121-717E53D97AA6}"/>
              </a:ext>
            </a:extLst>
          </p:cNvPr>
          <p:cNvSpPr txBox="1"/>
          <p:nvPr/>
        </p:nvSpPr>
        <p:spPr>
          <a:xfrm>
            <a:off x="7126758" y="698411"/>
            <a:ext cx="2743200" cy="369332"/>
          </a:xfrm>
          <a:prstGeom prst="rect">
            <a:avLst/>
          </a:prstGeom>
          <a:noFill/>
        </p:spPr>
        <p:txBody>
          <a:bodyPr wrap="square">
            <a:spAutoFit/>
          </a:bodyPr>
          <a:lstStyle/>
          <a:p>
            <a:r>
              <a:rPr lang="en-US" dirty="0"/>
              <a:t>Selecting</a:t>
            </a:r>
          </a:p>
        </p:txBody>
      </p:sp>
      <p:sp>
        <p:nvSpPr>
          <p:cNvPr id="55" name="TextBox 54">
            <a:extLst>
              <a:ext uri="{FF2B5EF4-FFF2-40B4-BE49-F238E27FC236}">
                <a16:creationId xmlns:a16="http://schemas.microsoft.com/office/drawing/2014/main" id="{BB51A86A-09A9-5711-BEA2-6EACC01D4D0D}"/>
              </a:ext>
            </a:extLst>
          </p:cNvPr>
          <p:cNvSpPr txBox="1"/>
          <p:nvPr/>
        </p:nvSpPr>
        <p:spPr>
          <a:xfrm>
            <a:off x="7126757" y="998924"/>
            <a:ext cx="2743200" cy="369332"/>
          </a:xfrm>
          <a:prstGeom prst="rect">
            <a:avLst/>
          </a:prstGeom>
          <a:noFill/>
        </p:spPr>
        <p:txBody>
          <a:bodyPr wrap="square">
            <a:spAutoFit/>
          </a:bodyPr>
          <a:lstStyle/>
          <a:p>
            <a:r>
              <a:rPr lang="en-US" dirty="0"/>
              <a:t>Remember Node</a:t>
            </a:r>
          </a:p>
        </p:txBody>
      </p:sp>
      <p:sp>
        <p:nvSpPr>
          <p:cNvPr id="57" name="TextBox 56">
            <a:extLst>
              <a:ext uri="{FF2B5EF4-FFF2-40B4-BE49-F238E27FC236}">
                <a16:creationId xmlns:a16="http://schemas.microsoft.com/office/drawing/2014/main" id="{52400EEC-4A26-20EC-829F-9E73005D913D}"/>
              </a:ext>
            </a:extLst>
          </p:cNvPr>
          <p:cNvSpPr txBox="1"/>
          <p:nvPr/>
        </p:nvSpPr>
        <p:spPr>
          <a:xfrm>
            <a:off x="7126757" y="1317014"/>
            <a:ext cx="2743200" cy="369332"/>
          </a:xfrm>
          <a:prstGeom prst="rect">
            <a:avLst/>
          </a:prstGeom>
          <a:noFill/>
        </p:spPr>
        <p:txBody>
          <a:bodyPr wrap="square">
            <a:spAutoFit/>
          </a:bodyPr>
          <a:lstStyle/>
          <a:p>
            <a:r>
              <a:rPr lang="en-US" dirty="0"/>
              <a:t>Revit Hierarchy</a:t>
            </a:r>
          </a:p>
        </p:txBody>
      </p:sp>
      <p:sp>
        <p:nvSpPr>
          <p:cNvPr id="58" name="TextBox 57">
            <a:extLst>
              <a:ext uri="{FF2B5EF4-FFF2-40B4-BE49-F238E27FC236}">
                <a16:creationId xmlns:a16="http://schemas.microsoft.com/office/drawing/2014/main" id="{24802542-20B3-701A-26BE-E128DEA821C4}"/>
              </a:ext>
            </a:extLst>
          </p:cNvPr>
          <p:cNvSpPr txBox="1"/>
          <p:nvPr/>
        </p:nvSpPr>
        <p:spPr>
          <a:xfrm>
            <a:off x="7275038" y="2301351"/>
            <a:ext cx="2743200" cy="369332"/>
          </a:xfrm>
          <a:prstGeom prst="rect">
            <a:avLst/>
          </a:prstGeom>
          <a:noFill/>
        </p:spPr>
        <p:txBody>
          <a:bodyPr wrap="square">
            <a:spAutoFit/>
          </a:bodyPr>
          <a:lstStyle/>
          <a:p>
            <a:r>
              <a:rPr lang="en-US" dirty="0"/>
              <a:t>Getting Parameters</a:t>
            </a:r>
          </a:p>
        </p:txBody>
      </p:sp>
      <p:sp>
        <p:nvSpPr>
          <p:cNvPr id="60" name="TextBox 59">
            <a:extLst>
              <a:ext uri="{FF2B5EF4-FFF2-40B4-BE49-F238E27FC236}">
                <a16:creationId xmlns:a16="http://schemas.microsoft.com/office/drawing/2014/main" id="{C36EB4A5-0D46-C662-4872-5BC683D5E2ED}"/>
              </a:ext>
            </a:extLst>
          </p:cNvPr>
          <p:cNvSpPr txBox="1"/>
          <p:nvPr/>
        </p:nvSpPr>
        <p:spPr>
          <a:xfrm>
            <a:off x="7275039" y="1558448"/>
            <a:ext cx="3120078" cy="369332"/>
          </a:xfrm>
          <a:prstGeom prst="rect">
            <a:avLst/>
          </a:prstGeom>
          <a:noFill/>
        </p:spPr>
        <p:txBody>
          <a:bodyPr wrap="square">
            <a:spAutoFit/>
          </a:bodyPr>
          <a:lstStyle/>
          <a:p>
            <a:r>
              <a:rPr lang="en-US" dirty="0"/>
              <a:t>Getting Elements By Category</a:t>
            </a:r>
          </a:p>
        </p:txBody>
      </p:sp>
      <p:sp>
        <p:nvSpPr>
          <p:cNvPr id="61" name="TextBox 60">
            <a:extLst>
              <a:ext uri="{FF2B5EF4-FFF2-40B4-BE49-F238E27FC236}">
                <a16:creationId xmlns:a16="http://schemas.microsoft.com/office/drawing/2014/main" id="{5726994E-2C1E-CEF0-97EC-F2C3BFFB151E}"/>
              </a:ext>
            </a:extLst>
          </p:cNvPr>
          <p:cNvSpPr txBox="1"/>
          <p:nvPr/>
        </p:nvSpPr>
        <p:spPr>
          <a:xfrm>
            <a:off x="7275038" y="1822768"/>
            <a:ext cx="3759545" cy="369332"/>
          </a:xfrm>
          <a:prstGeom prst="rect">
            <a:avLst/>
          </a:prstGeom>
          <a:noFill/>
        </p:spPr>
        <p:txBody>
          <a:bodyPr wrap="square">
            <a:spAutoFit/>
          </a:bodyPr>
          <a:lstStyle/>
          <a:p>
            <a:r>
              <a:rPr lang="en-US" dirty="0"/>
              <a:t>Getting Elements By Family Type</a:t>
            </a:r>
          </a:p>
        </p:txBody>
      </p:sp>
      <p:sp>
        <p:nvSpPr>
          <p:cNvPr id="62" name="TextBox 61">
            <a:extLst>
              <a:ext uri="{FF2B5EF4-FFF2-40B4-BE49-F238E27FC236}">
                <a16:creationId xmlns:a16="http://schemas.microsoft.com/office/drawing/2014/main" id="{523D9942-57D8-21F1-D99A-2E08E591102A}"/>
              </a:ext>
            </a:extLst>
          </p:cNvPr>
          <p:cNvSpPr txBox="1"/>
          <p:nvPr/>
        </p:nvSpPr>
        <p:spPr>
          <a:xfrm>
            <a:off x="7275038" y="2604246"/>
            <a:ext cx="2743200" cy="369332"/>
          </a:xfrm>
          <a:prstGeom prst="rect">
            <a:avLst/>
          </a:prstGeom>
          <a:noFill/>
        </p:spPr>
        <p:txBody>
          <a:bodyPr wrap="square">
            <a:spAutoFit/>
          </a:bodyPr>
          <a:lstStyle/>
          <a:p>
            <a:r>
              <a:rPr lang="en-US" dirty="0"/>
              <a:t>Getting Set parameters</a:t>
            </a:r>
          </a:p>
        </p:txBody>
      </p:sp>
      <p:sp>
        <p:nvSpPr>
          <p:cNvPr id="63" name="TextBox 62">
            <a:extLst>
              <a:ext uri="{FF2B5EF4-FFF2-40B4-BE49-F238E27FC236}">
                <a16:creationId xmlns:a16="http://schemas.microsoft.com/office/drawing/2014/main" id="{8049F4A8-3092-976E-FB7C-24A0323D971C}"/>
              </a:ext>
            </a:extLst>
          </p:cNvPr>
          <p:cNvSpPr txBox="1"/>
          <p:nvPr/>
        </p:nvSpPr>
        <p:spPr>
          <a:xfrm>
            <a:off x="7275038" y="2903537"/>
            <a:ext cx="2743200" cy="369332"/>
          </a:xfrm>
          <a:prstGeom prst="rect">
            <a:avLst/>
          </a:prstGeom>
          <a:noFill/>
        </p:spPr>
        <p:txBody>
          <a:bodyPr wrap="square">
            <a:spAutoFit/>
          </a:bodyPr>
          <a:lstStyle/>
          <a:p>
            <a:r>
              <a:rPr lang="en-US" dirty="0"/>
              <a:t>Move Families</a:t>
            </a:r>
          </a:p>
        </p:txBody>
      </p:sp>
      <p:sp>
        <p:nvSpPr>
          <p:cNvPr id="1024" name="TextBox 1023">
            <a:extLst>
              <a:ext uri="{FF2B5EF4-FFF2-40B4-BE49-F238E27FC236}">
                <a16:creationId xmlns:a16="http://schemas.microsoft.com/office/drawing/2014/main" id="{801FBBC5-E2DD-8F0B-9193-37D943FACC97}"/>
              </a:ext>
            </a:extLst>
          </p:cNvPr>
          <p:cNvSpPr txBox="1"/>
          <p:nvPr/>
        </p:nvSpPr>
        <p:spPr>
          <a:xfrm>
            <a:off x="3861486" y="4592917"/>
            <a:ext cx="2743200" cy="369332"/>
          </a:xfrm>
          <a:prstGeom prst="rect">
            <a:avLst/>
          </a:prstGeom>
          <a:noFill/>
        </p:spPr>
        <p:txBody>
          <a:bodyPr wrap="square">
            <a:spAutoFit/>
          </a:bodyPr>
          <a:lstStyle/>
          <a:p>
            <a:r>
              <a:rPr lang="en-US" dirty="0"/>
              <a:t>Lacing</a:t>
            </a:r>
          </a:p>
        </p:txBody>
      </p:sp>
      <p:sp>
        <p:nvSpPr>
          <p:cNvPr id="1025" name="TextBox 1024">
            <a:extLst>
              <a:ext uri="{FF2B5EF4-FFF2-40B4-BE49-F238E27FC236}">
                <a16:creationId xmlns:a16="http://schemas.microsoft.com/office/drawing/2014/main" id="{0038A430-E9A0-8CFA-D4BD-62BC7EC5D162}"/>
              </a:ext>
            </a:extLst>
          </p:cNvPr>
          <p:cNvSpPr txBox="1"/>
          <p:nvPr/>
        </p:nvSpPr>
        <p:spPr>
          <a:xfrm>
            <a:off x="7275037" y="2053089"/>
            <a:ext cx="2743200" cy="369332"/>
          </a:xfrm>
          <a:prstGeom prst="rect">
            <a:avLst/>
          </a:prstGeom>
          <a:noFill/>
        </p:spPr>
        <p:txBody>
          <a:bodyPr wrap="square">
            <a:spAutoFit/>
          </a:bodyPr>
          <a:lstStyle/>
          <a:p>
            <a:r>
              <a:rPr lang="en-US" dirty="0"/>
              <a:t>Select Faces</a:t>
            </a:r>
          </a:p>
        </p:txBody>
      </p:sp>
      <p:sp>
        <p:nvSpPr>
          <p:cNvPr id="1027" name="TextBox 1026">
            <a:extLst>
              <a:ext uri="{FF2B5EF4-FFF2-40B4-BE49-F238E27FC236}">
                <a16:creationId xmlns:a16="http://schemas.microsoft.com/office/drawing/2014/main" id="{323FCEB0-220E-8508-B90B-D68A0F740615}"/>
              </a:ext>
            </a:extLst>
          </p:cNvPr>
          <p:cNvSpPr txBox="1"/>
          <p:nvPr/>
        </p:nvSpPr>
        <p:spPr>
          <a:xfrm>
            <a:off x="10478222" y="335535"/>
            <a:ext cx="2743199" cy="369332"/>
          </a:xfrm>
          <a:prstGeom prst="rect">
            <a:avLst/>
          </a:prstGeom>
          <a:noFill/>
        </p:spPr>
        <p:txBody>
          <a:bodyPr wrap="square">
            <a:spAutoFit/>
          </a:bodyPr>
          <a:lstStyle/>
          <a:p>
            <a:r>
              <a:rPr lang="en-US" b="1" dirty="0"/>
              <a:t>Dynamo for Revit Creating</a:t>
            </a:r>
          </a:p>
        </p:txBody>
      </p:sp>
      <p:sp>
        <p:nvSpPr>
          <p:cNvPr id="1028" name="TextBox 1027">
            <a:extLst>
              <a:ext uri="{FF2B5EF4-FFF2-40B4-BE49-F238E27FC236}">
                <a16:creationId xmlns:a16="http://schemas.microsoft.com/office/drawing/2014/main" id="{71428A4A-AE87-CEAA-6C59-1E419056CAAB}"/>
              </a:ext>
            </a:extLst>
          </p:cNvPr>
          <p:cNvSpPr txBox="1"/>
          <p:nvPr/>
        </p:nvSpPr>
        <p:spPr>
          <a:xfrm>
            <a:off x="10810308" y="605055"/>
            <a:ext cx="2743199" cy="369332"/>
          </a:xfrm>
          <a:prstGeom prst="rect">
            <a:avLst/>
          </a:prstGeom>
          <a:noFill/>
        </p:spPr>
        <p:txBody>
          <a:bodyPr wrap="square">
            <a:spAutoFit/>
          </a:bodyPr>
          <a:lstStyle/>
          <a:p>
            <a:r>
              <a:rPr lang="en-US" dirty="0"/>
              <a:t>Floor By Outline</a:t>
            </a:r>
          </a:p>
        </p:txBody>
      </p:sp>
      <p:sp>
        <p:nvSpPr>
          <p:cNvPr id="1029" name="TextBox 1028">
            <a:extLst>
              <a:ext uri="{FF2B5EF4-FFF2-40B4-BE49-F238E27FC236}">
                <a16:creationId xmlns:a16="http://schemas.microsoft.com/office/drawing/2014/main" id="{1B80D87F-72C0-0083-CCA8-87D0087A1116}"/>
              </a:ext>
            </a:extLst>
          </p:cNvPr>
          <p:cNvSpPr txBox="1"/>
          <p:nvPr/>
        </p:nvSpPr>
        <p:spPr>
          <a:xfrm>
            <a:off x="10807215" y="866440"/>
            <a:ext cx="2743199" cy="369332"/>
          </a:xfrm>
          <a:prstGeom prst="rect">
            <a:avLst/>
          </a:prstGeom>
          <a:noFill/>
        </p:spPr>
        <p:txBody>
          <a:bodyPr wrap="square">
            <a:spAutoFit/>
          </a:bodyPr>
          <a:lstStyle/>
          <a:p>
            <a:r>
              <a:rPr lang="en-US" dirty="0"/>
              <a:t>Wall By Curve</a:t>
            </a:r>
          </a:p>
        </p:txBody>
      </p:sp>
      <p:sp>
        <p:nvSpPr>
          <p:cNvPr id="1030" name="TextBox 1029">
            <a:extLst>
              <a:ext uri="{FF2B5EF4-FFF2-40B4-BE49-F238E27FC236}">
                <a16:creationId xmlns:a16="http://schemas.microsoft.com/office/drawing/2014/main" id="{F02F51BC-7479-D414-D402-8EC06EF684F4}"/>
              </a:ext>
            </a:extLst>
          </p:cNvPr>
          <p:cNvSpPr txBox="1"/>
          <p:nvPr/>
        </p:nvSpPr>
        <p:spPr>
          <a:xfrm>
            <a:off x="3861486" y="5750004"/>
            <a:ext cx="2048134" cy="1200329"/>
          </a:xfrm>
          <a:prstGeom prst="rect">
            <a:avLst/>
          </a:prstGeom>
          <a:noFill/>
        </p:spPr>
        <p:txBody>
          <a:bodyPr wrap="square">
            <a:spAutoFit/>
          </a:bodyPr>
          <a:lstStyle/>
          <a:p>
            <a:r>
              <a:rPr lang="en-US" b="1" dirty="0"/>
              <a:t>UI/UX</a:t>
            </a:r>
          </a:p>
          <a:p>
            <a:r>
              <a:rPr lang="en-US" dirty="0">
                <a:solidFill>
                  <a:schemeClr val="bg1">
                    <a:lumMod val="85000"/>
                  </a:schemeClr>
                </a:solidFill>
              </a:rPr>
              <a:t>Dynamo Player </a:t>
            </a:r>
          </a:p>
          <a:p>
            <a:r>
              <a:rPr lang="en-US" dirty="0">
                <a:solidFill>
                  <a:schemeClr val="bg1">
                    <a:lumMod val="85000"/>
                  </a:schemeClr>
                </a:solidFill>
              </a:rPr>
              <a:t>Data Shapes</a:t>
            </a:r>
          </a:p>
          <a:p>
            <a:endParaRPr lang="en-US" dirty="0"/>
          </a:p>
        </p:txBody>
      </p:sp>
      <p:sp>
        <p:nvSpPr>
          <p:cNvPr id="1031" name="TextBox 1030">
            <a:extLst>
              <a:ext uri="{FF2B5EF4-FFF2-40B4-BE49-F238E27FC236}">
                <a16:creationId xmlns:a16="http://schemas.microsoft.com/office/drawing/2014/main" id="{E3A5C8D6-3F95-94EE-3149-61B9C6111152}"/>
              </a:ext>
            </a:extLst>
          </p:cNvPr>
          <p:cNvSpPr txBox="1"/>
          <p:nvPr/>
        </p:nvSpPr>
        <p:spPr>
          <a:xfrm>
            <a:off x="469557" y="5819836"/>
            <a:ext cx="2877578" cy="369332"/>
          </a:xfrm>
          <a:prstGeom prst="rect">
            <a:avLst/>
          </a:prstGeom>
          <a:noFill/>
        </p:spPr>
        <p:txBody>
          <a:bodyPr wrap="square">
            <a:spAutoFit/>
          </a:bodyPr>
          <a:lstStyle/>
          <a:p>
            <a:r>
              <a:rPr lang="en-US" dirty="0"/>
              <a:t>Import Images</a:t>
            </a:r>
          </a:p>
        </p:txBody>
      </p:sp>
      <p:sp>
        <p:nvSpPr>
          <p:cNvPr id="1032" name="TextBox 1031">
            <a:extLst>
              <a:ext uri="{FF2B5EF4-FFF2-40B4-BE49-F238E27FC236}">
                <a16:creationId xmlns:a16="http://schemas.microsoft.com/office/drawing/2014/main" id="{E37AF348-80EC-0D45-7400-C5C75E9BA3E0}"/>
              </a:ext>
            </a:extLst>
          </p:cNvPr>
          <p:cNvSpPr txBox="1"/>
          <p:nvPr/>
        </p:nvSpPr>
        <p:spPr>
          <a:xfrm>
            <a:off x="3869982" y="4875031"/>
            <a:ext cx="2743200" cy="369332"/>
          </a:xfrm>
          <a:prstGeom prst="rect">
            <a:avLst/>
          </a:prstGeom>
          <a:noFill/>
        </p:spPr>
        <p:txBody>
          <a:bodyPr wrap="square">
            <a:spAutoFit/>
          </a:bodyPr>
          <a:lstStyle/>
          <a:p>
            <a:r>
              <a:rPr lang="en-US" dirty="0"/>
              <a:t>Relational Database</a:t>
            </a:r>
          </a:p>
        </p:txBody>
      </p:sp>
    </p:spTree>
    <p:extLst>
      <p:ext uri="{BB962C8B-B14F-4D97-AF65-F5344CB8AC3E}">
        <p14:creationId xmlns:p14="http://schemas.microsoft.com/office/powerpoint/2010/main" val="4285919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FDB84D-D302-6808-731D-005957F25F97}"/>
              </a:ext>
            </a:extLst>
          </p:cNvPr>
          <p:cNvPicPr>
            <a:picLocks noChangeAspect="1"/>
          </p:cNvPicPr>
          <p:nvPr/>
        </p:nvPicPr>
        <p:blipFill rotWithShape="1">
          <a:blip r:embed="rId3"/>
          <a:srcRect l="4787"/>
          <a:stretch/>
        </p:blipFill>
        <p:spPr>
          <a:xfrm>
            <a:off x="3616959" y="868999"/>
            <a:ext cx="5241925" cy="5743575"/>
          </a:xfrm>
          <a:prstGeom prst="rect">
            <a:avLst/>
          </a:prstGeom>
        </p:spPr>
      </p:pic>
      <p:pic>
        <p:nvPicPr>
          <p:cNvPr id="8194" name="Picture 2" descr="Github Logo - Free social media icons">
            <a:extLst>
              <a:ext uri="{FF2B5EF4-FFF2-40B4-BE49-F238E27FC236}">
                <a16:creationId xmlns:a16="http://schemas.microsoft.com/office/drawing/2014/main" id="{745E0A60-2FC0-21CD-64EB-C10FAA220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9" y="411799"/>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6E1799-864D-36B4-4B44-73D8CF98D639}"/>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Master Class – Monopoly</a:t>
            </a:r>
          </a:p>
          <a:p>
            <a:r>
              <a:rPr lang="en-US" sz="3200" b="1" dirty="0">
                <a:solidFill>
                  <a:srgbClr val="3B454E"/>
                </a:solidFill>
                <a:latin typeface="gitbook-content-font"/>
              </a:rPr>
              <a:t>        GitHub for Dynamo</a:t>
            </a:r>
          </a:p>
        </p:txBody>
      </p:sp>
    </p:spTree>
    <p:extLst>
      <p:ext uri="{BB962C8B-B14F-4D97-AF65-F5344CB8AC3E}">
        <p14:creationId xmlns:p14="http://schemas.microsoft.com/office/powerpoint/2010/main" val="1357584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30EAD5-E04D-BB29-7A5E-3281F5AE3278}"/>
              </a:ext>
            </a:extLst>
          </p:cNvPr>
          <p:cNvPicPr>
            <a:picLocks noChangeAspect="1"/>
          </p:cNvPicPr>
          <p:nvPr/>
        </p:nvPicPr>
        <p:blipFill>
          <a:blip r:embed="rId2"/>
          <a:stretch>
            <a:fillRect/>
          </a:stretch>
        </p:blipFill>
        <p:spPr>
          <a:xfrm>
            <a:off x="1543050" y="1576387"/>
            <a:ext cx="9105900" cy="3705225"/>
          </a:xfrm>
          <a:prstGeom prst="rect">
            <a:avLst/>
          </a:prstGeom>
        </p:spPr>
      </p:pic>
      <p:sp>
        <p:nvSpPr>
          <p:cNvPr id="2" name="TextBox 1">
            <a:extLst>
              <a:ext uri="{FF2B5EF4-FFF2-40B4-BE49-F238E27FC236}">
                <a16:creationId xmlns:a16="http://schemas.microsoft.com/office/drawing/2014/main" id="{FCAB2031-3897-E8A7-C6DE-26096632C618}"/>
              </a:ext>
            </a:extLst>
          </p:cNvPr>
          <p:cNvSpPr txBox="1">
            <a:spLocks noGrp="1" noRot="1" noMove="1" noResize="1" noEditPoints="1" noAdjustHandles="1" noChangeArrowheads="1" noChangeShapeType="1"/>
          </p:cNvSpPr>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Master Class – Monopoly</a:t>
            </a:r>
          </a:p>
          <a:p>
            <a:r>
              <a:rPr lang="en-US" sz="3200" b="1" dirty="0">
                <a:solidFill>
                  <a:srgbClr val="3B454E"/>
                </a:solidFill>
                <a:latin typeface="gitbook-content-font"/>
              </a:rPr>
              <a:t>        Why GitHub</a:t>
            </a:r>
          </a:p>
        </p:txBody>
      </p:sp>
      <p:pic>
        <p:nvPicPr>
          <p:cNvPr id="3" name="Picture 2" descr="Github Logo - Free social media icons">
            <a:extLst>
              <a:ext uri="{FF2B5EF4-FFF2-40B4-BE49-F238E27FC236}">
                <a16:creationId xmlns:a16="http://schemas.microsoft.com/office/drawing/2014/main" id="{376DF07E-88DA-A575-219E-E72D6EB90B2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5279" y="411799"/>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7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1BF74-0AC0-E3C2-53F3-C1E5DDE47844}"/>
              </a:ext>
            </a:extLst>
          </p:cNvPr>
          <p:cNvPicPr>
            <a:picLocks noChangeAspect="1"/>
          </p:cNvPicPr>
          <p:nvPr/>
        </p:nvPicPr>
        <p:blipFill>
          <a:blip r:embed="rId3"/>
          <a:stretch>
            <a:fillRect/>
          </a:stretch>
        </p:blipFill>
        <p:spPr>
          <a:xfrm>
            <a:off x="433387" y="1809750"/>
            <a:ext cx="11325225" cy="3238500"/>
          </a:xfrm>
          <a:prstGeom prst="rect">
            <a:avLst/>
          </a:prstGeom>
        </p:spPr>
      </p:pic>
      <p:sp>
        <p:nvSpPr>
          <p:cNvPr id="2" name="TextBox 1">
            <a:extLst>
              <a:ext uri="{FF2B5EF4-FFF2-40B4-BE49-F238E27FC236}">
                <a16:creationId xmlns:a16="http://schemas.microsoft.com/office/drawing/2014/main" id="{7D8671B6-4552-C28B-CBC1-2840BA2004BC}"/>
              </a:ext>
            </a:extLst>
          </p:cNvPr>
          <p:cNvSpPr txBox="1">
            <a:spLocks noGrp="1" noRot="1" noMove="1" noResize="1" noEditPoints="1" noAdjustHandles="1" noChangeArrowheads="1" noChangeShapeType="1"/>
          </p:cNvSpPr>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Master Class – Monopoly</a:t>
            </a:r>
          </a:p>
          <a:p>
            <a:r>
              <a:rPr lang="en-US" sz="3200" b="1" dirty="0">
                <a:solidFill>
                  <a:srgbClr val="3B454E"/>
                </a:solidFill>
                <a:latin typeface="gitbook-content-font"/>
              </a:rPr>
              <a:t>        Why GitHub</a:t>
            </a:r>
          </a:p>
        </p:txBody>
      </p:sp>
      <p:pic>
        <p:nvPicPr>
          <p:cNvPr id="4" name="Picture 3" descr="Github Logo - Free social media icons">
            <a:extLst>
              <a:ext uri="{FF2B5EF4-FFF2-40B4-BE49-F238E27FC236}">
                <a16:creationId xmlns:a16="http://schemas.microsoft.com/office/drawing/2014/main" id="{F9DEB2E2-5C61-9D0A-329C-F71DDDCFF8D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5279" y="411799"/>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536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671B6-4552-C28B-CBC1-2840BA2004BC}"/>
              </a:ext>
            </a:extLst>
          </p:cNvPr>
          <p:cNvSpPr txBox="1">
            <a:spLocks noGrp="1" noRot="1" noMove="1" noResize="1" noEditPoints="1" noAdjustHandles="1" noChangeArrowheads="1" noChangeShapeType="1"/>
          </p:cNvSpPr>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Master Class – Monopoly</a:t>
            </a:r>
          </a:p>
          <a:p>
            <a:r>
              <a:rPr lang="en-US" sz="3200" b="1" dirty="0">
                <a:solidFill>
                  <a:srgbClr val="3B454E"/>
                </a:solidFill>
                <a:latin typeface="gitbook-content-font"/>
              </a:rPr>
              <a:t>        Why GitHub</a:t>
            </a:r>
          </a:p>
        </p:txBody>
      </p:sp>
      <p:pic>
        <p:nvPicPr>
          <p:cNvPr id="4" name="Picture 3" descr="Github Logo - Free social media icons">
            <a:extLst>
              <a:ext uri="{FF2B5EF4-FFF2-40B4-BE49-F238E27FC236}">
                <a16:creationId xmlns:a16="http://schemas.microsoft.com/office/drawing/2014/main" id="{F9DEB2E2-5C61-9D0A-329C-F71DDDCFF8D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5279" y="41179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E8D4BAE-55F5-7CC0-80A8-BE7D81BD5D25}"/>
              </a:ext>
            </a:extLst>
          </p:cNvPr>
          <p:cNvPicPr>
            <a:picLocks noChangeAspect="1"/>
          </p:cNvPicPr>
          <p:nvPr/>
        </p:nvPicPr>
        <p:blipFill>
          <a:blip r:embed="rId4"/>
          <a:stretch>
            <a:fillRect/>
          </a:stretch>
        </p:blipFill>
        <p:spPr>
          <a:xfrm>
            <a:off x="660400" y="1703089"/>
            <a:ext cx="11003280" cy="4949149"/>
          </a:xfrm>
          <a:prstGeom prst="rect">
            <a:avLst/>
          </a:prstGeom>
        </p:spPr>
      </p:pic>
      <p:sp>
        <p:nvSpPr>
          <p:cNvPr id="8" name="TextBox 7">
            <a:extLst>
              <a:ext uri="{FF2B5EF4-FFF2-40B4-BE49-F238E27FC236}">
                <a16:creationId xmlns:a16="http://schemas.microsoft.com/office/drawing/2014/main" id="{CD0DB35A-8156-95EA-AFA1-FB547DB7CA5C}"/>
              </a:ext>
            </a:extLst>
          </p:cNvPr>
          <p:cNvSpPr txBox="1"/>
          <p:nvPr/>
        </p:nvSpPr>
        <p:spPr>
          <a:xfrm>
            <a:off x="607060" y="1240698"/>
            <a:ext cx="6388100" cy="400110"/>
          </a:xfrm>
          <a:prstGeom prst="rect">
            <a:avLst/>
          </a:prstGeom>
          <a:noFill/>
        </p:spPr>
        <p:txBody>
          <a:bodyPr wrap="square">
            <a:spAutoFit/>
          </a:bodyPr>
          <a:lstStyle/>
          <a:p>
            <a:r>
              <a:rPr lang="en-US" sz="2000" b="1" dirty="0">
                <a:solidFill>
                  <a:schemeClr val="bg2">
                    <a:lumMod val="75000"/>
                  </a:schemeClr>
                </a:solidFill>
                <a:latin typeface="gitbook-content-font"/>
                <a:hlinkClick r:id="rId5"/>
              </a:rPr>
              <a:t>https://github.com/SigmaAEC/Dynopoly</a:t>
            </a:r>
            <a:endParaRPr lang="en-US" sz="2000" b="1" dirty="0">
              <a:solidFill>
                <a:schemeClr val="bg2">
                  <a:lumMod val="75000"/>
                </a:schemeClr>
              </a:solidFill>
              <a:latin typeface="gitbook-content-font"/>
            </a:endParaRPr>
          </a:p>
        </p:txBody>
      </p:sp>
    </p:spTree>
    <p:extLst>
      <p:ext uri="{BB962C8B-B14F-4D97-AF65-F5344CB8AC3E}">
        <p14:creationId xmlns:p14="http://schemas.microsoft.com/office/powerpoint/2010/main" val="918207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671B6-4552-C28B-CBC1-2840BA2004BC}"/>
              </a:ext>
            </a:extLst>
          </p:cNvPr>
          <p:cNvSpPr txBox="1">
            <a:spLocks noGrp="1" noRot="1" noMove="1" noResize="1" noEditPoints="1" noAdjustHandles="1" noChangeArrowheads="1" noChangeShapeType="1"/>
          </p:cNvSpPr>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Master Class – Monopoly</a:t>
            </a:r>
          </a:p>
          <a:p>
            <a:r>
              <a:rPr lang="en-US" sz="3200" b="1" dirty="0">
                <a:solidFill>
                  <a:srgbClr val="3B454E"/>
                </a:solidFill>
                <a:latin typeface="gitbook-content-font"/>
              </a:rPr>
              <a:t>        Why GitHub</a:t>
            </a:r>
          </a:p>
        </p:txBody>
      </p:sp>
      <p:pic>
        <p:nvPicPr>
          <p:cNvPr id="4" name="Picture 3" descr="Github Logo - Free social media icons">
            <a:extLst>
              <a:ext uri="{FF2B5EF4-FFF2-40B4-BE49-F238E27FC236}">
                <a16:creationId xmlns:a16="http://schemas.microsoft.com/office/drawing/2014/main" id="{F9DEB2E2-5C61-9D0A-329C-F71DDDCFF8D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5279" y="41179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E8D4BAE-55F5-7CC0-80A8-BE7D81BD5D25}"/>
              </a:ext>
            </a:extLst>
          </p:cNvPr>
          <p:cNvPicPr>
            <a:picLocks noChangeAspect="1"/>
          </p:cNvPicPr>
          <p:nvPr/>
        </p:nvPicPr>
        <p:blipFill>
          <a:blip r:embed="rId4">
            <a:duotone>
              <a:schemeClr val="bg2">
                <a:shade val="45000"/>
                <a:satMod val="135000"/>
              </a:schemeClr>
              <a:prstClr val="white"/>
            </a:duotone>
            <a:alphaModFix amt="50000"/>
          </a:blip>
          <a:stretch>
            <a:fillRect/>
          </a:stretch>
        </p:blipFill>
        <p:spPr>
          <a:xfrm>
            <a:off x="594360" y="1438929"/>
            <a:ext cx="11003280" cy="4949149"/>
          </a:xfrm>
          <a:prstGeom prst="rect">
            <a:avLst/>
          </a:prstGeom>
        </p:spPr>
      </p:pic>
      <p:pic>
        <p:nvPicPr>
          <p:cNvPr id="5" name="Graphic 4" descr="Badge 1 with solid fill">
            <a:extLst>
              <a:ext uri="{FF2B5EF4-FFF2-40B4-BE49-F238E27FC236}">
                <a16:creationId xmlns:a16="http://schemas.microsoft.com/office/drawing/2014/main" id="{B9A73E0A-D037-65A6-F1BF-2F6263D8E0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720" y="2151123"/>
            <a:ext cx="914400" cy="914400"/>
          </a:xfrm>
          <a:prstGeom prst="rect">
            <a:avLst/>
          </a:prstGeom>
        </p:spPr>
      </p:pic>
      <p:pic>
        <p:nvPicPr>
          <p:cNvPr id="9" name="Graphic 8" descr="Badge with solid fill">
            <a:extLst>
              <a:ext uri="{FF2B5EF4-FFF2-40B4-BE49-F238E27FC236}">
                <a16:creationId xmlns:a16="http://schemas.microsoft.com/office/drawing/2014/main" id="{DB5D8D52-2071-D037-BC12-955963F75D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9960" y="3114600"/>
            <a:ext cx="914400" cy="914400"/>
          </a:xfrm>
          <a:prstGeom prst="rect">
            <a:avLst/>
          </a:prstGeom>
        </p:spPr>
      </p:pic>
      <p:pic>
        <p:nvPicPr>
          <p:cNvPr id="11" name="Graphic 10" descr="Badge 3 with solid fill">
            <a:extLst>
              <a:ext uri="{FF2B5EF4-FFF2-40B4-BE49-F238E27FC236}">
                <a16:creationId xmlns:a16="http://schemas.microsoft.com/office/drawing/2014/main" id="{1B4597F7-152D-BCED-E10D-5624700832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9960" y="4174200"/>
            <a:ext cx="914400" cy="914400"/>
          </a:xfrm>
          <a:prstGeom prst="rect">
            <a:avLst/>
          </a:prstGeom>
        </p:spPr>
      </p:pic>
      <p:pic>
        <p:nvPicPr>
          <p:cNvPr id="13" name="Graphic 12" descr="Badge 4 with solid fill">
            <a:extLst>
              <a:ext uri="{FF2B5EF4-FFF2-40B4-BE49-F238E27FC236}">
                <a16:creationId xmlns:a16="http://schemas.microsoft.com/office/drawing/2014/main" id="{5AF263CC-6D28-3289-0166-DAFC1376D3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78280" y="411799"/>
            <a:ext cx="914400" cy="914400"/>
          </a:xfrm>
          <a:prstGeom prst="rect">
            <a:avLst/>
          </a:prstGeom>
        </p:spPr>
      </p:pic>
      <p:pic>
        <p:nvPicPr>
          <p:cNvPr id="15" name="Graphic 14" descr="Badge 5 with solid fill">
            <a:extLst>
              <a:ext uri="{FF2B5EF4-FFF2-40B4-BE49-F238E27FC236}">
                <a16:creationId xmlns:a16="http://schemas.microsoft.com/office/drawing/2014/main" id="{5CBB1E91-1B63-4B18-222C-A58506D346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88680" y="411799"/>
            <a:ext cx="914400" cy="914400"/>
          </a:xfrm>
          <a:prstGeom prst="rect">
            <a:avLst/>
          </a:prstGeom>
        </p:spPr>
      </p:pic>
      <p:pic>
        <p:nvPicPr>
          <p:cNvPr id="17" name="Graphic 16" descr="Badge 6 with solid fill">
            <a:extLst>
              <a:ext uri="{FF2B5EF4-FFF2-40B4-BE49-F238E27FC236}">
                <a16:creationId xmlns:a16="http://schemas.microsoft.com/office/drawing/2014/main" id="{8F60D424-282B-550A-B7BF-FC1520BF48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99080" y="411799"/>
            <a:ext cx="914400" cy="914400"/>
          </a:xfrm>
          <a:prstGeom prst="rect">
            <a:avLst/>
          </a:prstGeom>
        </p:spPr>
      </p:pic>
      <p:pic>
        <p:nvPicPr>
          <p:cNvPr id="19" name="Graphic 18" descr="Badge 7 with solid fill">
            <a:extLst>
              <a:ext uri="{FF2B5EF4-FFF2-40B4-BE49-F238E27FC236}">
                <a16:creationId xmlns:a16="http://schemas.microsoft.com/office/drawing/2014/main" id="{6472F926-F771-5F75-BE3B-DDC6080BB10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13480" y="411799"/>
            <a:ext cx="914400" cy="914400"/>
          </a:xfrm>
          <a:prstGeom prst="rect">
            <a:avLst/>
          </a:prstGeom>
        </p:spPr>
      </p:pic>
    </p:spTree>
    <p:extLst>
      <p:ext uri="{BB962C8B-B14F-4D97-AF65-F5344CB8AC3E}">
        <p14:creationId xmlns:p14="http://schemas.microsoft.com/office/powerpoint/2010/main" val="734165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k Holly How">
            <a:extLst>
              <a:ext uri="{FF2B5EF4-FFF2-40B4-BE49-F238E27FC236}">
                <a16:creationId xmlns:a16="http://schemas.microsoft.com/office/drawing/2014/main" id="{2EEA04E9-B4BA-1D69-BC7E-F6C0C3C49ADA}"/>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flipH="1">
            <a:off x="2926080" y="1162050"/>
            <a:ext cx="6339840" cy="50190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CB9D3C3-3C94-2AF8-9746-568A0C6D2005}"/>
              </a:ext>
            </a:extLst>
          </p:cNvPr>
          <p:cNvGrpSpPr>
            <a:grpSpLocks noGrp="1" noUngrp="1" noRot="1" noMove="1" noResize="1"/>
          </p:cNvGrpSpPr>
          <p:nvPr/>
        </p:nvGrpSpPr>
        <p:grpSpPr>
          <a:xfrm>
            <a:off x="50800" y="40100"/>
            <a:ext cx="5698868" cy="892552"/>
            <a:chOff x="50800" y="40100"/>
            <a:chExt cx="5698868" cy="892552"/>
          </a:xfrm>
        </p:grpSpPr>
        <p:sp>
          <p:nvSpPr>
            <p:cNvPr id="2" name="TextBox 1">
              <a:extLst>
                <a:ext uri="{FF2B5EF4-FFF2-40B4-BE49-F238E27FC236}">
                  <a16:creationId xmlns:a16="http://schemas.microsoft.com/office/drawing/2014/main" id="{F365776D-6ECA-0021-B11A-8E5D26CFD212}"/>
                </a:ext>
              </a:extLst>
            </p:cNvPr>
            <p:cNvSpPr txBox="1">
              <a:spLocks noGrp="1" noRot="1" noMove="1" noResize="1" noEditPoints="1" noAdjustHandles="1" noChangeArrowheads="1" noChangeShapeType="1"/>
            </p:cNvSpPr>
            <p:nvPr/>
          </p:nvSpPr>
          <p:spPr>
            <a:xfrm>
              <a:off x="50800" y="40100"/>
              <a:ext cx="5698868"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Script Development Process</a:t>
              </a:r>
            </a:p>
          </p:txBody>
        </p:sp>
        <p:pic>
          <p:nvPicPr>
            <p:cNvPr id="1028" name="Picture 4" descr="Software-Development Icons - Free SVG &amp; PNG Software-Development Images -  Noun Project">
              <a:extLst>
                <a:ext uri="{FF2B5EF4-FFF2-40B4-BE49-F238E27FC236}">
                  <a16:creationId xmlns:a16="http://schemas.microsoft.com/office/drawing/2014/main" id="{8F3CE455-9A95-0711-4182-CB8EBD2CF3A0}"/>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15129" b="14760"/>
            <a:stretch/>
          </p:blipFill>
          <p:spPr bwMode="auto">
            <a:xfrm>
              <a:off x="149860" y="434812"/>
              <a:ext cx="652112" cy="457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239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5776D-6ECA-0021-B11A-8E5D26CFD212}"/>
              </a:ext>
            </a:extLst>
          </p:cNvPr>
          <p:cNvSpPr txBox="1"/>
          <p:nvPr/>
        </p:nvSpPr>
        <p:spPr>
          <a:xfrm>
            <a:off x="50800" y="40100"/>
            <a:ext cx="4389728" cy="892552"/>
          </a:xfrm>
          <a:prstGeom prst="rect">
            <a:avLst/>
          </a:prstGeom>
          <a:noFill/>
        </p:spPr>
        <p:txBody>
          <a:bodyPr wrap="non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Identify the Triforce</a:t>
            </a:r>
          </a:p>
        </p:txBody>
      </p:sp>
      <p:sp>
        <p:nvSpPr>
          <p:cNvPr id="4" name="TextBox 3">
            <a:extLst>
              <a:ext uri="{FF2B5EF4-FFF2-40B4-BE49-F238E27FC236}">
                <a16:creationId xmlns:a16="http://schemas.microsoft.com/office/drawing/2014/main" id="{BDF0FAB8-F417-985C-0B08-0FA8F21A2C4C}"/>
              </a:ext>
            </a:extLst>
          </p:cNvPr>
          <p:cNvSpPr txBox="1"/>
          <p:nvPr/>
        </p:nvSpPr>
        <p:spPr>
          <a:xfrm>
            <a:off x="-4749532" y="5174772"/>
            <a:ext cx="2801620" cy="769441"/>
          </a:xfrm>
          <a:prstGeom prst="rect">
            <a:avLst/>
          </a:prstGeom>
          <a:noFill/>
        </p:spPr>
        <p:txBody>
          <a:bodyPr wrap="square">
            <a:spAutoFit/>
          </a:bodyPr>
          <a:lstStyle/>
          <a:p>
            <a:r>
              <a:rPr lang="en-US" sz="4400" b="1" dirty="0">
                <a:solidFill>
                  <a:srgbClr val="3B454E"/>
                </a:solidFill>
                <a:latin typeface="gitbook-content-font"/>
              </a:rPr>
              <a:t>Knowledge</a:t>
            </a:r>
            <a:endParaRPr lang="en-US" dirty="0"/>
          </a:p>
        </p:txBody>
      </p:sp>
      <p:sp>
        <p:nvSpPr>
          <p:cNvPr id="5" name="TextBox 4">
            <a:extLst>
              <a:ext uri="{FF2B5EF4-FFF2-40B4-BE49-F238E27FC236}">
                <a16:creationId xmlns:a16="http://schemas.microsoft.com/office/drawing/2014/main" id="{F4BBE66D-E5C5-2A15-D822-5383D20EF394}"/>
              </a:ext>
            </a:extLst>
          </p:cNvPr>
          <p:cNvSpPr txBox="1"/>
          <p:nvPr/>
        </p:nvSpPr>
        <p:spPr>
          <a:xfrm>
            <a:off x="-8910687" y="5161083"/>
            <a:ext cx="1446530" cy="769441"/>
          </a:xfrm>
          <a:prstGeom prst="rect">
            <a:avLst/>
          </a:prstGeom>
          <a:noFill/>
        </p:spPr>
        <p:txBody>
          <a:bodyPr wrap="square">
            <a:spAutoFit/>
          </a:bodyPr>
          <a:lstStyle/>
          <a:p>
            <a:r>
              <a:rPr lang="en-US" sz="4400" b="1" dirty="0">
                <a:solidFill>
                  <a:srgbClr val="3B454E"/>
                </a:solidFill>
                <a:latin typeface="gitbook-content-font"/>
              </a:rPr>
              <a:t>Data</a:t>
            </a:r>
            <a:endParaRPr lang="en-US" dirty="0"/>
          </a:p>
        </p:txBody>
      </p:sp>
      <p:sp>
        <p:nvSpPr>
          <p:cNvPr id="6" name="TextBox 5">
            <a:extLst>
              <a:ext uri="{FF2B5EF4-FFF2-40B4-BE49-F238E27FC236}">
                <a16:creationId xmlns:a16="http://schemas.microsoft.com/office/drawing/2014/main" id="{7754E932-8788-43C5-2185-62D5411C1ACC}"/>
              </a:ext>
            </a:extLst>
          </p:cNvPr>
          <p:cNvSpPr txBox="1"/>
          <p:nvPr/>
        </p:nvSpPr>
        <p:spPr>
          <a:xfrm>
            <a:off x="-7380337" y="1481048"/>
            <a:ext cx="3351530" cy="769441"/>
          </a:xfrm>
          <a:prstGeom prst="rect">
            <a:avLst/>
          </a:prstGeom>
          <a:noFill/>
        </p:spPr>
        <p:txBody>
          <a:bodyPr wrap="square">
            <a:spAutoFit/>
          </a:bodyPr>
          <a:lstStyle/>
          <a:p>
            <a:r>
              <a:rPr lang="en-US" sz="4400" b="1" dirty="0">
                <a:solidFill>
                  <a:srgbClr val="3B454E"/>
                </a:solidFill>
                <a:latin typeface="gitbook-content-font"/>
              </a:rPr>
              <a:t>Computation</a:t>
            </a:r>
            <a:endParaRPr lang="en-US" dirty="0"/>
          </a:p>
        </p:txBody>
      </p:sp>
      <p:pic>
        <p:nvPicPr>
          <p:cNvPr id="8" name="Picture 7">
            <a:extLst>
              <a:ext uri="{FF2B5EF4-FFF2-40B4-BE49-F238E27FC236}">
                <a16:creationId xmlns:a16="http://schemas.microsoft.com/office/drawing/2014/main" id="{233DD447-A1B1-F433-9744-C6EB7192D33B}"/>
              </a:ext>
            </a:extLst>
          </p:cNvPr>
          <p:cNvPicPr>
            <a:picLocks noChangeAspect="1"/>
          </p:cNvPicPr>
          <p:nvPr/>
        </p:nvPicPr>
        <p:blipFill>
          <a:blip r:embed="rId2">
            <a:duotone>
              <a:schemeClr val="accent3">
                <a:shade val="45000"/>
                <a:satMod val="135000"/>
              </a:schemeClr>
              <a:prstClr val="white"/>
            </a:duotone>
          </a:blip>
          <a:stretch>
            <a:fillRect/>
          </a:stretch>
        </p:blipFill>
        <p:spPr>
          <a:xfrm>
            <a:off x="156845" y="405602"/>
            <a:ext cx="767311" cy="457200"/>
          </a:xfrm>
          <a:prstGeom prst="rect">
            <a:avLst/>
          </a:prstGeom>
        </p:spPr>
      </p:pic>
      <p:sp>
        <p:nvSpPr>
          <p:cNvPr id="9" name="Isosceles Triangle 8">
            <a:extLst>
              <a:ext uri="{FF2B5EF4-FFF2-40B4-BE49-F238E27FC236}">
                <a16:creationId xmlns:a16="http://schemas.microsoft.com/office/drawing/2014/main" id="{36DDE3B9-CAA5-73E5-37B8-984E7D526D15}"/>
              </a:ext>
            </a:extLst>
          </p:cNvPr>
          <p:cNvSpPr/>
          <p:nvPr/>
        </p:nvSpPr>
        <p:spPr>
          <a:xfrm>
            <a:off x="-8187422" y="-654518"/>
            <a:ext cx="4838700" cy="3693724"/>
          </a:xfrm>
          <a:prstGeom prst="triangl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5F3493FC-166B-B959-1755-F788E46BA4F3}"/>
              </a:ext>
            </a:extLst>
          </p:cNvPr>
          <p:cNvSpPr/>
          <p:nvPr/>
        </p:nvSpPr>
        <p:spPr>
          <a:xfrm>
            <a:off x="-5768072" y="3025518"/>
            <a:ext cx="4838700" cy="3693724"/>
          </a:xfrm>
          <a:prstGeom prst="triangl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622F23AF-74AF-6FAA-B2D8-079D7F0F8D3E}"/>
              </a:ext>
            </a:extLst>
          </p:cNvPr>
          <p:cNvSpPr/>
          <p:nvPr/>
        </p:nvSpPr>
        <p:spPr>
          <a:xfrm>
            <a:off x="-10606772" y="3032362"/>
            <a:ext cx="4838700" cy="3693724"/>
          </a:xfrm>
          <a:prstGeom prst="triangl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1E13051-3C59-28C3-8ECF-F3635CDDA7C5}"/>
              </a:ext>
            </a:extLst>
          </p:cNvPr>
          <p:cNvPicPr>
            <a:picLocks noChangeAspect="1"/>
          </p:cNvPicPr>
          <p:nvPr/>
        </p:nvPicPr>
        <p:blipFill>
          <a:blip r:embed="rId3"/>
          <a:stretch>
            <a:fillRect/>
          </a:stretch>
        </p:blipFill>
        <p:spPr>
          <a:xfrm>
            <a:off x="2528606" y="932652"/>
            <a:ext cx="7134788" cy="5442620"/>
          </a:xfrm>
          <a:prstGeom prst="rect">
            <a:avLst/>
          </a:prstGeom>
        </p:spPr>
      </p:pic>
    </p:spTree>
    <p:extLst>
      <p:ext uri="{BB962C8B-B14F-4D97-AF65-F5344CB8AC3E}">
        <p14:creationId xmlns:p14="http://schemas.microsoft.com/office/powerpoint/2010/main" val="394050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5776D-6ECA-0021-B11A-8E5D26CFD212}"/>
              </a:ext>
            </a:extLst>
          </p:cNvPr>
          <p:cNvSpPr txBox="1"/>
          <p:nvPr/>
        </p:nvSpPr>
        <p:spPr>
          <a:xfrm>
            <a:off x="50800" y="40100"/>
            <a:ext cx="3152851" cy="892552"/>
          </a:xfrm>
          <a:prstGeom prst="rect">
            <a:avLst/>
          </a:prstGeom>
          <a:noFill/>
        </p:spPr>
        <p:txBody>
          <a:bodyPr wrap="non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Knowledge</a:t>
            </a:r>
          </a:p>
        </p:txBody>
      </p:sp>
      <p:pic>
        <p:nvPicPr>
          <p:cNvPr id="7" name="Picture 6" descr="A picture containing text, table, dark, dining table&#10;&#10;Description automatically generated">
            <a:extLst>
              <a:ext uri="{FF2B5EF4-FFF2-40B4-BE49-F238E27FC236}">
                <a16:creationId xmlns:a16="http://schemas.microsoft.com/office/drawing/2014/main" id="{1174AFD1-AD92-34CD-1A70-A638784805FF}"/>
              </a:ext>
            </a:extLst>
          </p:cNvPr>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265659" y="432500"/>
            <a:ext cx="553453" cy="457200"/>
          </a:xfrm>
          <a:prstGeom prst="rect">
            <a:avLst/>
          </a:prstGeom>
        </p:spPr>
      </p:pic>
      <p:pic>
        <p:nvPicPr>
          <p:cNvPr id="14" name="Picture 13">
            <a:extLst>
              <a:ext uri="{FF2B5EF4-FFF2-40B4-BE49-F238E27FC236}">
                <a16:creationId xmlns:a16="http://schemas.microsoft.com/office/drawing/2014/main" id="{1F030DA3-3468-0E6E-8B22-BF80BA1BB8D0}"/>
              </a:ext>
            </a:extLst>
          </p:cNvPr>
          <p:cNvPicPr>
            <a:picLocks noChangeAspect="1"/>
          </p:cNvPicPr>
          <p:nvPr/>
        </p:nvPicPr>
        <p:blipFill>
          <a:blip r:embed="rId3"/>
          <a:stretch>
            <a:fillRect/>
          </a:stretch>
        </p:blipFill>
        <p:spPr>
          <a:xfrm>
            <a:off x="819112" y="1030287"/>
            <a:ext cx="10010775" cy="4169843"/>
          </a:xfrm>
          <a:prstGeom prst="rect">
            <a:avLst/>
          </a:prstGeom>
        </p:spPr>
      </p:pic>
    </p:spTree>
    <p:extLst>
      <p:ext uri="{BB962C8B-B14F-4D97-AF65-F5344CB8AC3E}">
        <p14:creationId xmlns:p14="http://schemas.microsoft.com/office/powerpoint/2010/main" val="2830453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5776D-6ECA-0021-B11A-8E5D26CFD212}"/>
              </a:ext>
            </a:extLst>
          </p:cNvPr>
          <p:cNvSpPr txBox="1"/>
          <p:nvPr/>
        </p:nvSpPr>
        <p:spPr>
          <a:xfrm>
            <a:off x="50800" y="40100"/>
            <a:ext cx="3152851" cy="892552"/>
          </a:xfrm>
          <a:prstGeom prst="rect">
            <a:avLst/>
          </a:prstGeom>
          <a:noFill/>
        </p:spPr>
        <p:txBody>
          <a:bodyPr wrap="non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Knowledge</a:t>
            </a:r>
          </a:p>
        </p:txBody>
      </p:sp>
      <p:pic>
        <p:nvPicPr>
          <p:cNvPr id="7" name="Picture 6" descr="A picture containing text, table, dark, dining table&#10;&#10;Description automatically generated">
            <a:extLst>
              <a:ext uri="{FF2B5EF4-FFF2-40B4-BE49-F238E27FC236}">
                <a16:creationId xmlns:a16="http://schemas.microsoft.com/office/drawing/2014/main" id="{1174AFD1-AD92-34CD-1A70-A638784805FF}"/>
              </a:ext>
            </a:extLst>
          </p:cNvPr>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265659" y="432500"/>
            <a:ext cx="553453" cy="457200"/>
          </a:xfrm>
          <a:prstGeom prst="rect">
            <a:avLst/>
          </a:prstGeom>
        </p:spPr>
      </p:pic>
      <p:pic>
        <p:nvPicPr>
          <p:cNvPr id="4" name="Picture 3">
            <a:extLst>
              <a:ext uri="{FF2B5EF4-FFF2-40B4-BE49-F238E27FC236}">
                <a16:creationId xmlns:a16="http://schemas.microsoft.com/office/drawing/2014/main" id="{1F71C751-BA92-42B0-0F09-D3F4FF63A81D}"/>
              </a:ext>
            </a:extLst>
          </p:cNvPr>
          <p:cNvPicPr>
            <a:picLocks noChangeAspect="1"/>
          </p:cNvPicPr>
          <p:nvPr/>
        </p:nvPicPr>
        <p:blipFill>
          <a:blip r:embed="rId3"/>
          <a:stretch>
            <a:fillRect/>
          </a:stretch>
        </p:blipFill>
        <p:spPr>
          <a:xfrm>
            <a:off x="2235199" y="1092258"/>
            <a:ext cx="6894513" cy="2553826"/>
          </a:xfrm>
          <a:prstGeom prst="rect">
            <a:avLst/>
          </a:prstGeom>
        </p:spPr>
      </p:pic>
      <p:pic>
        <p:nvPicPr>
          <p:cNvPr id="6" name="Picture 5">
            <a:extLst>
              <a:ext uri="{FF2B5EF4-FFF2-40B4-BE49-F238E27FC236}">
                <a16:creationId xmlns:a16="http://schemas.microsoft.com/office/drawing/2014/main" id="{CEE5CA7F-6C3C-718A-68D1-F0E98B23C6A9}"/>
              </a:ext>
            </a:extLst>
          </p:cNvPr>
          <p:cNvPicPr>
            <a:picLocks noChangeAspect="1"/>
          </p:cNvPicPr>
          <p:nvPr/>
        </p:nvPicPr>
        <p:blipFill rotWithShape="1">
          <a:blip r:embed="rId4"/>
          <a:srcRect l="1921" r="2877"/>
          <a:stretch/>
        </p:blipFill>
        <p:spPr>
          <a:xfrm>
            <a:off x="2377280" y="4919662"/>
            <a:ext cx="6610350" cy="3124969"/>
          </a:xfrm>
          <a:prstGeom prst="rect">
            <a:avLst/>
          </a:prstGeom>
        </p:spPr>
      </p:pic>
      <p:pic>
        <p:nvPicPr>
          <p:cNvPr id="9" name="Picture 8">
            <a:extLst>
              <a:ext uri="{FF2B5EF4-FFF2-40B4-BE49-F238E27FC236}">
                <a16:creationId xmlns:a16="http://schemas.microsoft.com/office/drawing/2014/main" id="{A38D3BAA-68FF-0785-0DAD-74F85ADE2D9D}"/>
              </a:ext>
            </a:extLst>
          </p:cNvPr>
          <p:cNvPicPr>
            <a:picLocks noChangeAspect="1"/>
          </p:cNvPicPr>
          <p:nvPr/>
        </p:nvPicPr>
        <p:blipFill>
          <a:blip r:embed="rId5"/>
          <a:stretch>
            <a:fillRect/>
          </a:stretch>
        </p:blipFill>
        <p:spPr>
          <a:xfrm>
            <a:off x="2428811" y="3429000"/>
            <a:ext cx="6478394" cy="1370743"/>
          </a:xfrm>
          <a:prstGeom prst="rect">
            <a:avLst/>
          </a:prstGeom>
        </p:spPr>
      </p:pic>
    </p:spTree>
    <p:extLst>
      <p:ext uri="{BB962C8B-B14F-4D97-AF65-F5344CB8AC3E}">
        <p14:creationId xmlns:p14="http://schemas.microsoft.com/office/powerpoint/2010/main" val="238668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1B047A-1F4E-AFD8-39BC-06DB2EE53A07}"/>
              </a:ext>
            </a:extLst>
          </p:cNvPr>
          <p:cNvSpPr txBox="1"/>
          <p:nvPr/>
        </p:nvSpPr>
        <p:spPr>
          <a:xfrm>
            <a:off x="50800" y="40100"/>
            <a:ext cx="3152851" cy="892552"/>
          </a:xfrm>
          <a:prstGeom prst="rect">
            <a:avLst/>
          </a:prstGeom>
          <a:noFill/>
        </p:spPr>
        <p:txBody>
          <a:bodyPr wrap="non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MosCow</a:t>
            </a:r>
          </a:p>
        </p:txBody>
      </p:sp>
      <p:pic>
        <p:nvPicPr>
          <p:cNvPr id="11" name="Graphic 10" descr="Playbook with solid fill">
            <a:extLst>
              <a:ext uri="{FF2B5EF4-FFF2-40B4-BE49-F238E27FC236}">
                <a16:creationId xmlns:a16="http://schemas.microsoft.com/office/drawing/2014/main" id="{381DABF6-E86A-192C-0808-97AF1C8658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399" y="391895"/>
            <a:ext cx="540757" cy="540757"/>
          </a:xfrm>
          <a:prstGeom prst="rect">
            <a:avLst/>
          </a:prstGeom>
        </p:spPr>
      </p:pic>
      <p:grpSp>
        <p:nvGrpSpPr>
          <p:cNvPr id="27" name="Group 26">
            <a:extLst>
              <a:ext uri="{FF2B5EF4-FFF2-40B4-BE49-F238E27FC236}">
                <a16:creationId xmlns:a16="http://schemas.microsoft.com/office/drawing/2014/main" id="{A6724BB7-7C22-BAA0-202F-E94EDD6295C7}"/>
              </a:ext>
            </a:extLst>
          </p:cNvPr>
          <p:cNvGrpSpPr/>
          <p:nvPr/>
        </p:nvGrpSpPr>
        <p:grpSpPr>
          <a:xfrm>
            <a:off x="118656" y="1740392"/>
            <a:ext cx="11954688" cy="3799171"/>
            <a:chOff x="153800" y="2197592"/>
            <a:chExt cx="11954688" cy="3799171"/>
          </a:xfrm>
        </p:grpSpPr>
        <p:sp>
          <p:nvSpPr>
            <p:cNvPr id="3" name="TextBox 2">
              <a:extLst>
                <a:ext uri="{FF2B5EF4-FFF2-40B4-BE49-F238E27FC236}">
                  <a16:creationId xmlns:a16="http://schemas.microsoft.com/office/drawing/2014/main" id="{5D52E53F-06D6-73AC-8A4B-DD458C2176AF}"/>
                </a:ext>
              </a:extLst>
            </p:cNvPr>
            <p:cNvSpPr txBox="1"/>
            <p:nvPr/>
          </p:nvSpPr>
          <p:spPr>
            <a:xfrm>
              <a:off x="153800" y="2197592"/>
              <a:ext cx="2522989" cy="707886"/>
            </a:xfrm>
            <a:prstGeom prst="rect">
              <a:avLst/>
            </a:prstGeom>
            <a:noFill/>
          </p:spPr>
          <p:txBody>
            <a:bodyPr wrap="square">
              <a:spAutoFit/>
            </a:bodyPr>
            <a:lstStyle/>
            <a:p>
              <a:r>
                <a:rPr lang="en-US" sz="4000" b="1" dirty="0">
                  <a:solidFill>
                    <a:srgbClr val="3B454E"/>
                  </a:solidFill>
                  <a:latin typeface="gitbook-content-font"/>
                </a:rPr>
                <a:t>Must-Have</a:t>
              </a:r>
            </a:p>
          </p:txBody>
        </p:sp>
        <p:sp>
          <p:nvSpPr>
            <p:cNvPr id="5" name="TextBox 4">
              <a:extLst>
                <a:ext uri="{FF2B5EF4-FFF2-40B4-BE49-F238E27FC236}">
                  <a16:creationId xmlns:a16="http://schemas.microsoft.com/office/drawing/2014/main" id="{CE8DA589-58B8-5F20-8E55-C8851B3C9FEC}"/>
                </a:ext>
              </a:extLst>
            </p:cNvPr>
            <p:cNvSpPr txBox="1"/>
            <p:nvPr/>
          </p:nvSpPr>
          <p:spPr>
            <a:xfrm>
              <a:off x="2951195" y="2197808"/>
              <a:ext cx="2897297" cy="707886"/>
            </a:xfrm>
            <a:prstGeom prst="rect">
              <a:avLst/>
            </a:prstGeom>
            <a:noFill/>
          </p:spPr>
          <p:txBody>
            <a:bodyPr wrap="square">
              <a:spAutoFit/>
            </a:bodyPr>
            <a:lstStyle/>
            <a:p>
              <a:r>
                <a:rPr lang="en-US" sz="4000" b="1" dirty="0">
                  <a:solidFill>
                    <a:srgbClr val="3B454E"/>
                  </a:solidFill>
                  <a:latin typeface="gitbook-content-font"/>
                </a:rPr>
                <a:t>Should-Have</a:t>
              </a:r>
            </a:p>
          </p:txBody>
        </p:sp>
        <p:sp>
          <p:nvSpPr>
            <p:cNvPr id="6" name="TextBox 5">
              <a:extLst>
                <a:ext uri="{FF2B5EF4-FFF2-40B4-BE49-F238E27FC236}">
                  <a16:creationId xmlns:a16="http://schemas.microsoft.com/office/drawing/2014/main" id="{9BDC7B0C-1574-D942-6CC9-7FA2D88253C9}"/>
                </a:ext>
              </a:extLst>
            </p:cNvPr>
            <p:cNvSpPr txBox="1"/>
            <p:nvPr/>
          </p:nvSpPr>
          <p:spPr>
            <a:xfrm>
              <a:off x="6122898" y="2197808"/>
              <a:ext cx="2897297" cy="707886"/>
            </a:xfrm>
            <a:prstGeom prst="rect">
              <a:avLst/>
            </a:prstGeom>
            <a:noFill/>
          </p:spPr>
          <p:txBody>
            <a:bodyPr wrap="square">
              <a:spAutoFit/>
            </a:bodyPr>
            <a:lstStyle/>
            <a:p>
              <a:r>
                <a:rPr lang="en-US" sz="4000" b="1" dirty="0">
                  <a:solidFill>
                    <a:srgbClr val="3B454E"/>
                  </a:solidFill>
                  <a:latin typeface="gitbook-content-font"/>
                </a:rPr>
                <a:t>Could-Have</a:t>
              </a:r>
            </a:p>
          </p:txBody>
        </p:sp>
        <p:sp>
          <p:nvSpPr>
            <p:cNvPr id="7" name="TextBox 6">
              <a:extLst>
                <a:ext uri="{FF2B5EF4-FFF2-40B4-BE49-F238E27FC236}">
                  <a16:creationId xmlns:a16="http://schemas.microsoft.com/office/drawing/2014/main" id="{CBBC0726-EE06-2611-AAD4-2C6C29F7E3D4}"/>
                </a:ext>
              </a:extLst>
            </p:cNvPr>
            <p:cNvSpPr txBox="1"/>
            <p:nvPr/>
          </p:nvSpPr>
          <p:spPr>
            <a:xfrm>
              <a:off x="9294601" y="2197592"/>
              <a:ext cx="2743599" cy="707886"/>
            </a:xfrm>
            <a:prstGeom prst="rect">
              <a:avLst/>
            </a:prstGeom>
            <a:noFill/>
          </p:spPr>
          <p:txBody>
            <a:bodyPr wrap="square">
              <a:spAutoFit/>
            </a:bodyPr>
            <a:lstStyle/>
            <a:p>
              <a:r>
                <a:rPr lang="en-US" sz="4000" b="1" dirty="0">
                  <a:solidFill>
                    <a:srgbClr val="3B454E"/>
                  </a:solidFill>
                  <a:latin typeface="gitbook-content-font"/>
                </a:rPr>
                <a:t>Won’t-Have</a:t>
              </a:r>
            </a:p>
          </p:txBody>
        </p:sp>
        <p:cxnSp>
          <p:nvCxnSpPr>
            <p:cNvPr id="15" name="Straight Connector 14">
              <a:extLst>
                <a:ext uri="{FF2B5EF4-FFF2-40B4-BE49-F238E27FC236}">
                  <a16:creationId xmlns:a16="http://schemas.microsoft.com/office/drawing/2014/main" id="{20615757-09B8-B014-582E-B940FFF7DE99}"/>
                </a:ext>
              </a:extLst>
            </p:cNvPr>
            <p:cNvCxnSpPr>
              <a:cxnSpLocks/>
            </p:cNvCxnSpPr>
            <p:nvPr/>
          </p:nvCxnSpPr>
          <p:spPr>
            <a:xfrm>
              <a:off x="2813992"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7C977E6-E4D6-F24A-E49D-59BFB032F017}"/>
                </a:ext>
              </a:extLst>
            </p:cNvPr>
            <p:cNvCxnSpPr>
              <a:cxnSpLocks/>
            </p:cNvCxnSpPr>
            <p:nvPr/>
          </p:nvCxnSpPr>
          <p:spPr>
            <a:xfrm>
              <a:off x="5985695"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8A035D-BE6B-A1EE-ED95-EA0D43DBE29B}"/>
                </a:ext>
              </a:extLst>
            </p:cNvPr>
            <p:cNvCxnSpPr>
              <a:cxnSpLocks/>
            </p:cNvCxnSpPr>
            <p:nvPr/>
          </p:nvCxnSpPr>
          <p:spPr>
            <a:xfrm>
              <a:off x="9157398"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2C77242-7CF4-A615-6DEF-F3F2701F48F8}"/>
                </a:ext>
              </a:extLst>
            </p:cNvPr>
            <p:cNvSpPr txBox="1"/>
            <p:nvPr/>
          </p:nvSpPr>
          <p:spPr>
            <a:xfrm>
              <a:off x="164119" y="2874463"/>
              <a:ext cx="2643700"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Properties</a:t>
              </a:r>
            </a:p>
            <a:p>
              <a:pPr marL="285750" indent="-285750">
                <a:buFont typeface="Arial" panose="020B0604020202020204" pitchFamily="34" charset="0"/>
                <a:buChar char="•"/>
              </a:pPr>
              <a:r>
                <a:rPr lang="en-US" dirty="0">
                  <a:latin typeface="Söhne"/>
                </a:rPr>
                <a:t>Roll Dice</a:t>
              </a:r>
            </a:p>
            <a:p>
              <a:pPr marL="285750" indent="-285750">
                <a:buFont typeface="Arial" panose="020B0604020202020204" pitchFamily="34" charset="0"/>
                <a:buChar char="•"/>
              </a:pPr>
              <a:r>
                <a:rPr lang="en-US" dirty="0">
                  <a:latin typeface="Söhne"/>
                </a:rPr>
                <a:t>Move Players</a:t>
              </a:r>
            </a:p>
            <a:p>
              <a:pPr marL="285750" indent="-285750">
                <a:buFont typeface="Arial" panose="020B0604020202020204" pitchFamily="34" charset="0"/>
                <a:buChar char="•"/>
              </a:pPr>
              <a:r>
                <a:rPr lang="en-US" dirty="0">
                  <a:latin typeface="Söhne"/>
                </a:rPr>
                <a:t>Money Exchange</a:t>
              </a:r>
            </a:p>
            <a:p>
              <a:pPr marL="285750" indent="-285750">
                <a:buFont typeface="Arial" panose="020B0604020202020204" pitchFamily="34" charset="0"/>
                <a:buChar char="•"/>
              </a:pPr>
              <a:r>
                <a:rPr lang="en-US" dirty="0">
                  <a:latin typeface="Söhne"/>
                </a:rPr>
                <a:t>Jail System </a:t>
              </a:r>
            </a:p>
            <a:p>
              <a:pPr marL="285750" indent="-285750">
                <a:buFont typeface="Arial" panose="020B0604020202020204" pitchFamily="34" charset="0"/>
                <a:buChar char="•"/>
              </a:pPr>
              <a:r>
                <a:rPr lang="en-US" dirty="0">
                  <a:latin typeface="Söhne"/>
                </a:rPr>
                <a:t>Houses and Hotels</a:t>
              </a:r>
            </a:p>
            <a:p>
              <a:pPr marL="285750" indent="-285750">
                <a:buFont typeface="Arial" panose="020B0604020202020204" pitchFamily="34" charset="0"/>
                <a:buChar char="•"/>
              </a:pPr>
              <a:r>
                <a:rPr lang="en-US" dirty="0">
                  <a:latin typeface="Söhne"/>
                </a:rPr>
                <a:t>Community Chest &amp; Chance Cards</a:t>
              </a:r>
            </a:p>
            <a:p>
              <a:pPr marL="285750" indent="-285750">
                <a:buFont typeface="Arial" panose="020B0604020202020204" pitchFamily="34" charset="0"/>
                <a:buChar char="•"/>
              </a:pPr>
              <a:r>
                <a:rPr lang="en-US" dirty="0">
                  <a:latin typeface="Söhne"/>
                </a:rPr>
                <a:t>Winner Determination</a:t>
              </a:r>
            </a:p>
            <a:p>
              <a:pPr marL="285750" indent="-285750">
                <a:buFont typeface="Arial" panose="020B0604020202020204" pitchFamily="34" charset="0"/>
                <a:buChar char="•"/>
              </a:pPr>
              <a:endParaRPr lang="en-US" dirty="0">
                <a:latin typeface="Söhne"/>
              </a:endParaRPr>
            </a:p>
          </p:txBody>
        </p:sp>
        <p:sp>
          <p:nvSpPr>
            <p:cNvPr id="21" name="TextBox 20">
              <a:extLst>
                <a:ext uri="{FF2B5EF4-FFF2-40B4-BE49-F238E27FC236}">
                  <a16:creationId xmlns:a16="http://schemas.microsoft.com/office/drawing/2014/main" id="{A098C4EB-DA89-0828-1053-E5538F950E9F}"/>
                </a:ext>
              </a:extLst>
            </p:cNvPr>
            <p:cNvSpPr txBox="1"/>
            <p:nvPr/>
          </p:nvSpPr>
          <p:spPr>
            <a:xfrm>
              <a:off x="2945023" y="2874463"/>
              <a:ext cx="2920661"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Customizable game rules </a:t>
              </a:r>
            </a:p>
            <a:p>
              <a:pPr marL="285750" indent="-285750">
                <a:buFont typeface="Arial" panose="020B0604020202020204" pitchFamily="34" charset="0"/>
                <a:buChar char="•"/>
              </a:pPr>
              <a:r>
                <a:rPr lang="en-US" dirty="0">
                  <a:latin typeface="Söhne"/>
                </a:rPr>
                <a:t>Multiplayer support</a:t>
              </a:r>
            </a:p>
            <a:p>
              <a:pPr marL="285750" indent="-285750">
                <a:buFont typeface="Arial" panose="020B0604020202020204" pitchFamily="34" charset="0"/>
                <a:buChar char="•"/>
              </a:pPr>
              <a:r>
                <a:rPr lang="en-US" dirty="0">
                  <a:latin typeface="Söhne"/>
                </a:rPr>
                <a:t>Sound effects and music</a:t>
              </a:r>
            </a:p>
            <a:p>
              <a:pPr marL="285750" indent="-285750">
                <a:buFont typeface="Arial" panose="020B0604020202020204" pitchFamily="34" charset="0"/>
                <a:buChar char="•"/>
              </a:pPr>
              <a:r>
                <a:rPr lang="en-US" dirty="0">
                  <a:latin typeface="Söhne"/>
                </a:rPr>
                <a:t>Trading System</a:t>
              </a:r>
            </a:p>
            <a:p>
              <a:pPr marL="285750" indent="-285750">
                <a:buFont typeface="Arial" panose="020B0604020202020204" pitchFamily="34" charset="0"/>
                <a:buChar char="•"/>
              </a:pPr>
              <a:r>
                <a:rPr lang="en-US" dirty="0">
                  <a:latin typeface="Söhne"/>
                </a:rPr>
                <a:t>Auction System</a:t>
              </a:r>
            </a:p>
          </p:txBody>
        </p:sp>
        <p:sp>
          <p:nvSpPr>
            <p:cNvPr id="22" name="TextBox 21">
              <a:extLst>
                <a:ext uri="{FF2B5EF4-FFF2-40B4-BE49-F238E27FC236}">
                  <a16:creationId xmlns:a16="http://schemas.microsoft.com/office/drawing/2014/main" id="{21A19FEC-98A8-0E18-FD17-0F42F85643D1}"/>
                </a:ext>
              </a:extLst>
            </p:cNvPr>
            <p:cNvSpPr txBox="1"/>
            <p:nvPr/>
          </p:nvSpPr>
          <p:spPr>
            <a:xfrm>
              <a:off x="9157397" y="2874463"/>
              <a:ext cx="2951091"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Customizable game rules </a:t>
              </a:r>
            </a:p>
            <a:p>
              <a:pPr marL="285750" indent="-285750">
                <a:buFont typeface="Arial" panose="020B0604020202020204" pitchFamily="34" charset="0"/>
                <a:buChar char="•"/>
              </a:pPr>
              <a:r>
                <a:rPr lang="en-US" dirty="0">
                  <a:latin typeface="Söhne"/>
                </a:rPr>
                <a:t>Multiplayer support</a:t>
              </a:r>
            </a:p>
            <a:p>
              <a:pPr marL="285750" indent="-285750">
                <a:buFont typeface="Arial" panose="020B0604020202020204" pitchFamily="34" charset="0"/>
                <a:buChar char="•"/>
              </a:pPr>
              <a:r>
                <a:rPr lang="en-US" dirty="0">
                  <a:latin typeface="Söhne"/>
                </a:rPr>
                <a:t>Sound effects and music</a:t>
              </a:r>
            </a:p>
            <a:p>
              <a:pPr marL="285750" indent="-285750">
                <a:buFont typeface="Arial" panose="020B0604020202020204" pitchFamily="34" charset="0"/>
                <a:buChar char="•"/>
              </a:pPr>
              <a:r>
                <a:rPr lang="en-US" b="0" i="0" dirty="0">
                  <a:effectLst/>
                  <a:latin typeface="Söhne"/>
                </a:rPr>
                <a:t>Animation</a:t>
              </a:r>
              <a:endParaRPr lang="en-US" dirty="0">
                <a:latin typeface="Söhne"/>
              </a:endParaRPr>
            </a:p>
          </p:txBody>
        </p:sp>
        <p:sp>
          <p:nvSpPr>
            <p:cNvPr id="26" name="TextBox 25">
              <a:extLst>
                <a:ext uri="{FF2B5EF4-FFF2-40B4-BE49-F238E27FC236}">
                  <a16:creationId xmlns:a16="http://schemas.microsoft.com/office/drawing/2014/main" id="{59D7EF18-C38C-3F46-3CDB-CBAB0F165305}"/>
                </a:ext>
              </a:extLst>
            </p:cNvPr>
            <p:cNvSpPr txBox="1"/>
            <p:nvPr/>
          </p:nvSpPr>
          <p:spPr>
            <a:xfrm>
              <a:off x="6229670" y="2905478"/>
              <a:ext cx="279052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VR support</a:t>
              </a:r>
            </a:p>
            <a:p>
              <a:pPr marL="285750" indent="-285750">
                <a:buFont typeface="Arial" panose="020B0604020202020204" pitchFamily="34" charset="0"/>
                <a:buChar char="•"/>
              </a:pPr>
              <a:r>
                <a:rPr lang="en-US" dirty="0">
                  <a:latin typeface="Söhne"/>
                </a:rPr>
                <a:t>Visual Effect</a:t>
              </a:r>
            </a:p>
            <a:p>
              <a:pPr marL="285750" indent="-285750">
                <a:buFont typeface="Arial" panose="020B0604020202020204" pitchFamily="34" charset="0"/>
                <a:buChar char="•"/>
              </a:pPr>
              <a:r>
                <a:rPr lang="en-US" dirty="0">
                  <a:latin typeface="Söhne"/>
                </a:rPr>
                <a:t>Online Multiplayer</a:t>
              </a:r>
            </a:p>
          </p:txBody>
        </p:sp>
      </p:grpSp>
    </p:spTree>
    <p:extLst>
      <p:ext uri="{BB962C8B-B14F-4D97-AF65-F5344CB8AC3E}">
        <p14:creationId xmlns:p14="http://schemas.microsoft.com/office/powerpoint/2010/main" val="3591962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50A81331-B8FE-D566-BE8E-0E0B436CAA17}"/>
              </a:ext>
            </a:extLst>
          </p:cNvPr>
          <p:cNvPicPr>
            <a:picLocks noChangeAspect="1"/>
          </p:cNvPicPr>
          <p:nvPr/>
        </p:nvPicPr>
        <p:blipFill>
          <a:blip r:embed="rId3"/>
          <a:srcRect t="43732" b="37071"/>
          <a:stretch>
            <a:fillRect/>
          </a:stretch>
        </p:blipFill>
        <p:spPr>
          <a:xfrm>
            <a:off x="6966558" y="6172200"/>
            <a:ext cx="5222203" cy="930569"/>
          </a:xfrm>
          <a:prstGeom prst="rect">
            <a:avLst/>
          </a:prstGeom>
        </p:spPr>
      </p:pic>
      <p:pic>
        <p:nvPicPr>
          <p:cNvPr id="2" name="Picture 2"/>
          <p:cNvPicPr>
            <a:picLocks noChangeAspect="1"/>
          </p:cNvPicPr>
          <p:nvPr/>
        </p:nvPicPr>
        <p:blipFill>
          <a:blip r:embed="rId4"/>
          <a:srcRect r="67210"/>
          <a:stretch>
            <a:fillRect/>
          </a:stretch>
        </p:blipFill>
        <p:spPr>
          <a:xfrm>
            <a:off x="10571114" y="183000"/>
            <a:ext cx="1262065" cy="1193170"/>
          </a:xfrm>
          <a:prstGeom prst="rect">
            <a:avLst/>
          </a:prstGeom>
        </p:spPr>
      </p:pic>
      <p:pic>
        <p:nvPicPr>
          <p:cNvPr id="3" name="Picture 3"/>
          <p:cNvPicPr>
            <a:picLocks noChangeAspect="1"/>
          </p:cNvPicPr>
          <p:nvPr/>
        </p:nvPicPr>
        <p:blipFill>
          <a:blip r:embed="rId3"/>
          <a:srcRect t="43465" b="38192"/>
          <a:stretch>
            <a:fillRect/>
          </a:stretch>
        </p:blipFill>
        <p:spPr>
          <a:xfrm>
            <a:off x="0" y="6172200"/>
            <a:ext cx="5068747" cy="929712"/>
          </a:xfrm>
          <a:prstGeom prst="rect">
            <a:avLst/>
          </a:prstGeom>
        </p:spPr>
      </p:pic>
      <p:pic>
        <p:nvPicPr>
          <p:cNvPr id="4" name="Picture 4"/>
          <p:cNvPicPr>
            <a:picLocks noChangeAspect="1"/>
          </p:cNvPicPr>
          <p:nvPr/>
        </p:nvPicPr>
        <p:blipFill>
          <a:blip r:embed="rId3"/>
          <a:srcRect t="43732" b="37071"/>
          <a:stretch>
            <a:fillRect/>
          </a:stretch>
        </p:blipFill>
        <p:spPr>
          <a:xfrm>
            <a:off x="5068747" y="6172200"/>
            <a:ext cx="5222203" cy="930569"/>
          </a:xfrm>
          <a:prstGeom prst="rect">
            <a:avLst/>
          </a:prstGeom>
        </p:spPr>
      </p:pic>
      <p:pic>
        <p:nvPicPr>
          <p:cNvPr id="5" name="Picture 5"/>
          <p:cNvPicPr>
            <a:picLocks noChangeAspect="1"/>
          </p:cNvPicPr>
          <p:nvPr/>
        </p:nvPicPr>
        <p:blipFill>
          <a:blip r:embed="rId5"/>
          <a:srcRect t="9874"/>
          <a:stretch>
            <a:fillRect/>
          </a:stretch>
        </p:blipFill>
        <p:spPr>
          <a:xfrm>
            <a:off x="10638870" y="3761152"/>
            <a:ext cx="1126553" cy="1015715"/>
          </a:xfrm>
          <a:prstGeom prst="rect">
            <a:avLst/>
          </a:prstGeom>
        </p:spPr>
      </p:pic>
      <p:pic>
        <p:nvPicPr>
          <p:cNvPr id="6" name="Picture 6"/>
          <p:cNvPicPr>
            <a:picLocks noChangeAspect="1"/>
          </p:cNvPicPr>
          <p:nvPr/>
        </p:nvPicPr>
        <p:blipFill>
          <a:blip r:embed="rId6"/>
          <a:srcRect/>
          <a:stretch>
            <a:fillRect/>
          </a:stretch>
        </p:blipFill>
        <p:spPr>
          <a:xfrm>
            <a:off x="10546876" y="2785524"/>
            <a:ext cx="1192200" cy="734067"/>
          </a:xfrm>
          <a:prstGeom prst="rect">
            <a:avLst/>
          </a:prstGeom>
        </p:spPr>
      </p:pic>
      <p:pic>
        <p:nvPicPr>
          <p:cNvPr id="7" name="Picture 7"/>
          <p:cNvPicPr>
            <a:picLocks noChangeAspect="1"/>
          </p:cNvPicPr>
          <p:nvPr/>
        </p:nvPicPr>
        <p:blipFill>
          <a:blip r:embed="rId7"/>
          <a:srcRect/>
          <a:stretch>
            <a:fillRect/>
          </a:stretch>
        </p:blipFill>
        <p:spPr>
          <a:xfrm>
            <a:off x="10546876" y="1617732"/>
            <a:ext cx="1310540" cy="926229"/>
          </a:xfrm>
          <a:prstGeom prst="rect">
            <a:avLst/>
          </a:prstGeom>
        </p:spPr>
      </p:pic>
      <p:pic>
        <p:nvPicPr>
          <p:cNvPr id="8" name="Picture 8"/>
          <p:cNvPicPr>
            <a:picLocks noChangeAspect="1"/>
          </p:cNvPicPr>
          <p:nvPr/>
        </p:nvPicPr>
        <p:blipFill>
          <a:blip r:embed="rId8"/>
          <a:srcRect t="15203" b="18952"/>
          <a:stretch>
            <a:fillRect/>
          </a:stretch>
        </p:blipFill>
        <p:spPr>
          <a:xfrm>
            <a:off x="10546876" y="5018429"/>
            <a:ext cx="1397577" cy="920211"/>
          </a:xfrm>
          <a:prstGeom prst="rect">
            <a:avLst/>
          </a:prstGeom>
        </p:spPr>
      </p:pic>
      <p:grpSp>
        <p:nvGrpSpPr>
          <p:cNvPr id="10" name="Group 10"/>
          <p:cNvGrpSpPr/>
          <p:nvPr/>
        </p:nvGrpSpPr>
        <p:grpSpPr>
          <a:xfrm>
            <a:off x="685800" y="2908157"/>
            <a:ext cx="2057400" cy="1360852"/>
            <a:chOff x="0" y="0"/>
            <a:chExt cx="812800" cy="537621"/>
          </a:xfrm>
        </p:grpSpPr>
        <p:sp>
          <p:nvSpPr>
            <p:cNvPr id="11" name="Freeform 11"/>
            <p:cNvSpPr/>
            <p:nvPr/>
          </p:nvSpPr>
          <p:spPr>
            <a:xfrm>
              <a:off x="0" y="0"/>
              <a:ext cx="812800" cy="537621"/>
            </a:xfrm>
            <a:custGeom>
              <a:avLst/>
              <a:gdLst/>
              <a:ahLst/>
              <a:cxnLst/>
              <a:rect l="l" t="t" r="r" b="b"/>
              <a:pathLst>
                <a:path w="812800" h="537621">
                  <a:moveTo>
                    <a:pt x="0" y="0"/>
                  </a:moveTo>
                  <a:lnTo>
                    <a:pt x="812800" y="0"/>
                  </a:lnTo>
                  <a:lnTo>
                    <a:pt x="812800" y="537621"/>
                  </a:lnTo>
                  <a:lnTo>
                    <a:pt x="0" y="537621"/>
                  </a:lnTo>
                  <a:close/>
                </a:path>
              </a:pathLst>
            </a:custGeom>
            <a:solidFill>
              <a:srgbClr val="083387"/>
            </a:solidFill>
          </p:spPr>
        </p:sp>
        <p:sp>
          <p:nvSpPr>
            <p:cNvPr id="12" name="TextBox 12"/>
            <p:cNvSpPr txBox="1"/>
            <p:nvPr/>
          </p:nvSpPr>
          <p:spPr>
            <a:xfrm>
              <a:off x="0" y="-9525"/>
              <a:ext cx="812800" cy="822325"/>
            </a:xfrm>
            <a:prstGeom prst="rect">
              <a:avLst/>
            </a:prstGeom>
          </p:spPr>
          <p:txBody>
            <a:bodyPr lIns="33867" tIns="33867" rIns="33867" bIns="33867" rtlCol="0" anchor="ctr"/>
            <a:lstStyle/>
            <a:p>
              <a:pPr algn="ctr">
                <a:lnSpc>
                  <a:spcPts val="1919"/>
                </a:lnSpc>
              </a:pPr>
              <a:endParaRPr sz="1200" dirty="0">
                <a:latin typeface="Roboto" panose="02000000000000000000" pitchFamily="2" charset="0"/>
              </a:endParaRPr>
            </a:p>
          </p:txBody>
        </p:sp>
      </p:grpSp>
      <p:sp>
        <p:nvSpPr>
          <p:cNvPr id="13" name="TextBox 13"/>
          <p:cNvSpPr txBox="1"/>
          <p:nvPr/>
        </p:nvSpPr>
        <p:spPr>
          <a:xfrm>
            <a:off x="316634" y="6465972"/>
            <a:ext cx="5986523" cy="393249"/>
          </a:xfrm>
          <a:prstGeom prst="rect">
            <a:avLst/>
          </a:prstGeom>
        </p:spPr>
        <p:txBody>
          <a:bodyPr lIns="0" tIns="0" rIns="0" bIns="0" rtlCol="0" anchor="t">
            <a:spAutoFit/>
          </a:bodyPr>
          <a:lstStyle/>
          <a:p>
            <a:pPr>
              <a:lnSpc>
                <a:spcPts val="3199"/>
              </a:lnSpc>
            </a:pPr>
            <a:r>
              <a:rPr lang="en-US" sz="2666" spc="-106" dirty="0">
                <a:solidFill>
                  <a:srgbClr val="FFFFFF"/>
                </a:solidFill>
                <a:latin typeface="Roboto Bold"/>
              </a:rPr>
              <a:t>DIGITAL BUILT WEEK AMERICAS</a:t>
            </a:r>
          </a:p>
        </p:txBody>
      </p:sp>
      <p:sp>
        <p:nvSpPr>
          <p:cNvPr id="14" name="TextBox 14"/>
          <p:cNvSpPr txBox="1"/>
          <p:nvPr/>
        </p:nvSpPr>
        <p:spPr>
          <a:xfrm>
            <a:off x="7679848" y="6504072"/>
            <a:ext cx="4319793" cy="306687"/>
          </a:xfrm>
          <a:prstGeom prst="rect">
            <a:avLst/>
          </a:prstGeom>
        </p:spPr>
        <p:txBody>
          <a:bodyPr lIns="0" tIns="0" rIns="0" bIns="0" rtlCol="0" anchor="t">
            <a:spAutoFit/>
          </a:bodyPr>
          <a:lstStyle/>
          <a:p>
            <a:pPr>
              <a:lnSpc>
                <a:spcPts val="2479"/>
              </a:lnSpc>
            </a:pPr>
            <a:r>
              <a:rPr lang="en-US" sz="2066" spc="-82" dirty="0">
                <a:solidFill>
                  <a:srgbClr val="FFFFFF"/>
                </a:solidFill>
                <a:latin typeface="Roboto Bold"/>
              </a:rPr>
              <a:t>JUNE 15-17, 2023 | DALLAS, TEXAS</a:t>
            </a:r>
          </a:p>
        </p:txBody>
      </p:sp>
      <p:sp>
        <p:nvSpPr>
          <p:cNvPr id="15" name="TextBox 15"/>
          <p:cNvSpPr txBox="1"/>
          <p:nvPr/>
        </p:nvSpPr>
        <p:spPr>
          <a:xfrm>
            <a:off x="634842" y="513602"/>
            <a:ext cx="10393680" cy="1179810"/>
          </a:xfrm>
          <a:prstGeom prst="rect">
            <a:avLst/>
          </a:prstGeom>
        </p:spPr>
        <p:txBody>
          <a:bodyPr lIns="0" tIns="0" rIns="0" bIns="0" rtlCol="0" anchor="t">
            <a:spAutoFit/>
          </a:bodyPr>
          <a:lstStyle/>
          <a:p>
            <a:pPr>
              <a:lnSpc>
                <a:spcPts val="4608"/>
              </a:lnSpc>
            </a:pPr>
            <a:r>
              <a:rPr lang="en-US" sz="4266" spc="63" dirty="0">
                <a:solidFill>
                  <a:srgbClr val="606060"/>
                </a:solidFill>
                <a:latin typeface="Roboto Bold"/>
              </a:rPr>
              <a:t>Dynamo Master Class, </a:t>
            </a:r>
          </a:p>
          <a:p>
            <a:pPr>
              <a:lnSpc>
                <a:spcPts val="4608"/>
              </a:lnSpc>
            </a:pPr>
            <a:r>
              <a:rPr lang="en-US" sz="4266" spc="63" dirty="0">
                <a:solidFill>
                  <a:srgbClr val="606060"/>
                </a:solidFill>
                <a:latin typeface="Roboto Bold"/>
              </a:rPr>
              <a:t>While Playing Monopoly</a:t>
            </a:r>
          </a:p>
        </p:txBody>
      </p:sp>
      <p:sp>
        <p:nvSpPr>
          <p:cNvPr id="16" name="TextBox 16"/>
          <p:cNvSpPr txBox="1"/>
          <p:nvPr/>
        </p:nvSpPr>
        <p:spPr>
          <a:xfrm>
            <a:off x="685800" y="1811541"/>
            <a:ext cx="2668971" cy="538609"/>
          </a:xfrm>
          <a:prstGeom prst="rect">
            <a:avLst/>
          </a:prstGeom>
        </p:spPr>
        <p:txBody>
          <a:bodyPr wrap="square" lIns="0" tIns="0" rIns="0" bIns="0" rtlCol="0" anchor="t">
            <a:spAutoFit/>
          </a:bodyPr>
          <a:lstStyle/>
          <a:p>
            <a:pPr>
              <a:lnSpc>
                <a:spcPts val="4248"/>
              </a:lnSpc>
            </a:pPr>
            <a:r>
              <a:rPr lang="en-US" sz="3933" spc="58" dirty="0">
                <a:solidFill>
                  <a:schemeClr val="bg1">
                    <a:lumMod val="65000"/>
                  </a:schemeClr>
                </a:solidFill>
                <a:latin typeface="Roboto Bold"/>
              </a:rPr>
              <a:t>Sean Fruin</a:t>
            </a:r>
          </a:p>
        </p:txBody>
      </p:sp>
      <p:sp>
        <p:nvSpPr>
          <p:cNvPr id="18" name="TextBox 18"/>
          <p:cNvSpPr txBox="1"/>
          <p:nvPr/>
        </p:nvSpPr>
        <p:spPr>
          <a:xfrm>
            <a:off x="858253" y="3231714"/>
            <a:ext cx="1676120" cy="743793"/>
          </a:xfrm>
          <a:prstGeom prst="rect">
            <a:avLst/>
          </a:prstGeom>
        </p:spPr>
        <p:txBody>
          <a:bodyPr lIns="0" tIns="0" rIns="0" bIns="0" rtlCol="0" anchor="t">
            <a:spAutoFit/>
          </a:bodyPr>
          <a:lstStyle/>
          <a:p>
            <a:pPr algn="ctr">
              <a:lnSpc>
                <a:spcPts val="2880"/>
              </a:lnSpc>
            </a:pPr>
            <a:r>
              <a:rPr lang="en-US" sz="2667" spc="39" dirty="0">
                <a:solidFill>
                  <a:srgbClr val="FFFFFF"/>
                </a:solidFill>
                <a:latin typeface="Roboto Bold"/>
              </a:rPr>
              <a:t>Company Logo</a:t>
            </a:r>
          </a:p>
        </p:txBody>
      </p:sp>
      <p:sp>
        <p:nvSpPr>
          <p:cNvPr id="19" name="Footer Placeholder 18">
            <a:extLst>
              <a:ext uri="{FF2B5EF4-FFF2-40B4-BE49-F238E27FC236}">
                <a16:creationId xmlns:a16="http://schemas.microsoft.com/office/drawing/2014/main" id="{872B9EA7-6ED8-5559-E08A-4E6040442F4A}"/>
              </a:ext>
            </a:extLst>
          </p:cNvPr>
          <p:cNvSpPr>
            <a:spLocks noGrp="1"/>
          </p:cNvSpPr>
          <p:nvPr>
            <p:ph type="ftr" sz="quarter" idx="11"/>
          </p:nvPr>
        </p:nvSpPr>
        <p:spPr/>
        <p:txBody>
          <a:bodyPr/>
          <a:lstStyle/>
          <a:p>
            <a:r>
              <a:rPr lang="en-US" dirty="0"/>
              <a:t>1</a:t>
            </a:r>
          </a:p>
        </p:txBody>
      </p:sp>
      <p:pic>
        <p:nvPicPr>
          <p:cNvPr id="1026" name="Picture 2" descr="IMEG Corp. Acquires Three New Firms | 2020-01-13 | Engineered Systems  Magazine">
            <a:extLst>
              <a:ext uri="{FF2B5EF4-FFF2-40B4-BE49-F238E27FC236}">
                <a16:creationId xmlns:a16="http://schemas.microsoft.com/office/drawing/2014/main" id="{AB556794-B327-8057-6D72-BEFB53A1C3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2880869"/>
            <a:ext cx="3689555" cy="2249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5776D-6ECA-0021-B11A-8E5D26CFD212}"/>
              </a:ext>
            </a:extLst>
          </p:cNvPr>
          <p:cNvSpPr txBox="1"/>
          <p:nvPr/>
        </p:nvSpPr>
        <p:spPr>
          <a:xfrm>
            <a:off x="50800" y="40100"/>
            <a:ext cx="6661150" cy="892552"/>
          </a:xfrm>
          <a:prstGeom prst="rect">
            <a:avLst/>
          </a:prstGeom>
          <a:noFill/>
        </p:spPr>
        <p:txBody>
          <a:bodyPr wrap="squar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Data – How? </a:t>
            </a:r>
          </a:p>
        </p:txBody>
      </p:sp>
      <p:pic>
        <p:nvPicPr>
          <p:cNvPr id="5" name="Graphic 4" descr="Database with solid fill">
            <a:extLst>
              <a:ext uri="{FF2B5EF4-FFF2-40B4-BE49-F238E27FC236}">
                <a16:creationId xmlns:a16="http://schemas.microsoft.com/office/drawing/2014/main" id="{B2DDF536-AE12-858C-DB78-A4F3D2D60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527" y="399140"/>
            <a:ext cx="613315" cy="613315"/>
          </a:xfrm>
          <a:prstGeom prst="rect">
            <a:avLst/>
          </a:prstGeom>
        </p:spPr>
      </p:pic>
      <p:pic>
        <p:nvPicPr>
          <p:cNvPr id="8" name="Picture 7">
            <a:extLst>
              <a:ext uri="{FF2B5EF4-FFF2-40B4-BE49-F238E27FC236}">
                <a16:creationId xmlns:a16="http://schemas.microsoft.com/office/drawing/2014/main" id="{D4ACC7BF-7B15-BB9E-2329-54AAE5DFC533}"/>
              </a:ext>
            </a:extLst>
          </p:cNvPr>
          <p:cNvPicPr>
            <a:picLocks noChangeAspect="1"/>
          </p:cNvPicPr>
          <p:nvPr/>
        </p:nvPicPr>
        <p:blipFill>
          <a:blip r:embed="rId4"/>
          <a:stretch>
            <a:fillRect/>
          </a:stretch>
        </p:blipFill>
        <p:spPr>
          <a:xfrm>
            <a:off x="366872" y="1598600"/>
            <a:ext cx="2263695" cy="1587605"/>
          </a:xfrm>
          <a:prstGeom prst="rect">
            <a:avLst/>
          </a:prstGeom>
        </p:spPr>
      </p:pic>
      <p:pic>
        <p:nvPicPr>
          <p:cNvPr id="20" name="Picture 19">
            <a:extLst>
              <a:ext uri="{FF2B5EF4-FFF2-40B4-BE49-F238E27FC236}">
                <a16:creationId xmlns:a16="http://schemas.microsoft.com/office/drawing/2014/main" id="{BB4A1679-9663-9AF9-A3BF-BB2032B7A3A2}"/>
              </a:ext>
            </a:extLst>
          </p:cNvPr>
          <p:cNvPicPr>
            <a:picLocks noChangeAspect="1"/>
          </p:cNvPicPr>
          <p:nvPr/>
        </p:nvPicPr>
        <p:blipFill>
          <a:blip r:embed="rId5"/>
          <a:stretch>
            <a:fillRect/>
          </a:stretch>
        </p:blipFill>
        <p:spPr>
          <a:xfrm>
            <a:off x="553536" y="5455924"/>
            <a:ext cx="1134163" cy="1132464"/>
          </a:xfrm>
          <a:prstGeom prst="rect">
            <a:avLst/>
          </a:prstGeom>
        </p:spPr>
      </p:pic>
      <p:pic>
        <p:nvPicPr>
          <p:cNvPr id="21" name="Picture 20">
            <a:extLst>
              <a:ext uri="{FF2B5EF4-FFF2-40B4-BE49-F238E27FC236}">
                <a16:creationId xmlns:a16="http://schemas.microsoft.com/office/drawing/2014/main" id="{92B76E9B-EFAB-F6D7-8040-3A059833197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509615" y="5424115"/>
            <a:ext cx="1155398" cy="1196082"/>
          </a:xfrm>
          <a:prstGeom prst="rect">
            <a:avLst/>
          </a:prstGeom>
        </p:spPr>
      </p:pic>
      <p:pic>
        <p:nvPicPr>
          <p:cNvPr id="23" name="Picture 22">
            <a:extLst>
              <a:ext uri="{FF2B5EF4-FFF2-40B4-BE49-F238E27FC236}">
                <a16:creationId xmlns:a16="http://schemas.microsoft.com/office/drawing/2014/main" id="{7254FBE3-34AD-9489-D37F-CDB389C2802A}"/>
              </a:ext>
            </a:extLst>
          </p:cNvPr>
          <p:cNvPicPr>
            <a:picLocks noChangeAspect="1"/>
          </p:cNvPicPr>
          <p:nvPr/>
        </p:nvPicPr>
        <p:blipFill>
          <a:blip r:embed="rId7"/>
          <a:stretch>
            <a:fillRect/>
          </a:stretch>
        </p:blipFill>
        <p:spPr>
          <a:xfrm>
            <a:off x="7621329" y="1610862"/>
            <a:ext cx="1933422" cy="1900982"/>
          </a:xfrm>
          <a:prstGeom prst="rect">
            <a:avLst/>
          </a:prstGeom>
        </p:spPr>
      </p:pic>
      <p:grpSp>
        <p:nvGrpSpPr>
          <p:cNvPr id="26" name="Group 25">
            <a:extLst>
              <a:ext uri="{FF2B5EF4-FFF2-40B4-BE49-F238E27FC236}">
                <a16:creationId xmlns:a16="http://schemas.microsoft.com/office/drawing/2014/main" id="{B97D681D-3014-5AE2-265D-CABFFBDEFACF}"/>
              </a:ext>
            </a:extLst>
          </p:cNvPr>
          <p:cNvGrpSpPr/>
          <p:nvPr/>
        </p:nvGrpSpPr>
        <p:grpSpPr>
          <a:xfrm>
            <a:off x="7657496" y="3860690"/>
            <a:ext cx="1941216" cy="1314091"/>
            <a:chOff x="439370" y="5017983"/>
            <a:chExt cx="1574246" cy="1065673"/>
          </a:xfrm>
        </p:grpSpPr>
        <p:grpSp>
          <p:nvGrpSpPr>
            <p:cNvPr id="28" name="Group 27">
              <a:extLst>
                <a:ext uri="{FF2B5EF4-FFF2-40B4-BE49-F238E27FC236}">
                  <a16:creationId xmlns:a16="http://schemas.microsoft.com/office/drawing/2014/main" id="{0290D7B9-C793-7D31-7C93-70871E1F41DA}"/>
                </a:ext>
              </a:extLst>
            </p:cNvPr>
            <p:cNvGrpSpPr/>
            <p:nvPr/>
          </p:nvGrpSpPr>
          <p:grpSpPr>
            <a:xfrm>
              <a:off x="781861" y="5017983"/>
              <a:ext cx="1231755" cy="926558"/>
              <a:chOff x="3401407" y="3352843"/>
              <a:chExt cx="1231755" cy="926558"/>
            </a:xfrm>
          </p:grpSpPr>
          <p:pic>
            <p:nvPicPr>
              <p:cNvPr id="30" name="Picture 29">
                <a:extLst>
                  <a:ext uri="{FF2B5EF4-FFF2-40B4-BE49-F238E27FC236}">
                    <a16:creationId xmlns:a16="http://schemas.microsoft.com/office/drawing/2014/main" id="{A08DBA30-3F23-A847-703E-09EEE38AD1DC}"/>
                  </a:ext>
                </a:extLst>
              </p:cNvPr>
              <p:cNvPicPr>
                <a:picLocks noChangeAspect="1"/>
              </p:cNvPicPr>
              <p:nvPr/>
            </p:nvPicPr>
            <p:blipFill>
              <a:blip r:embed="rId8">
                <a:duotone>
                  <a:schemeClr val="accent4">
                    <a:shade val="45000"/>
                    <a:satMod val="135000"/>
                  </a:schemeClr>
                  <a:prstClr val="white"/>
                </a:duotone>
              </a:blip>
              <a:stretch>
                <a:fillRect/>
              </a:stretch>
            </p:blipFill>
            <p:spPr>
              <a:xfrm>
                <a:off x="3580384" y="3548902"/>
                <a:ext cx="1052778" cy="730499"/>
              </a:xfrm>
              <a:prstGeom prst="rect">
                <a:avLst/>
              </a:prstGeom>
            </p:spPr>
          </p:pic>
          <p:pic>
            <p:nvPicPr>
              <p:cNvPr id="31" name="Picture 30">
                <a:extLst>
                  <a:ext uri="{FF2B5EF4-FFF2-40B4-BE49-F238E27FC236}">
                    <a16:creationId xmlns:a16="http://schemas.microsoft.com/office/drawing/2014/main" id="{9BABA904-2BB9-AF43-2ED3-E6E46D91BA9D}"/>
                  </a:ext>
                </a:extLst>
              </p:cNvPr>
              <p:cNvPicPr>
                <a:picLocks noChangeAspect="1"/>
              </p:cNvPicPr>
              <p:nvPr/>
            </p:nvPicPr>
            <p:blipFill>
              <a:blip r:embed="rId8"/>
              <a:stretch>
                <a:fillRect/>
              </a:stretch>
            </p:blipFill>
            <p:spPr>
              <a:xfrm>
                <a:off x="3401407" y="3352843"/>
                <a:ext cx="1052778" cy="730499"/>
              </a:xfrm>
              <a:prstGeom prst="rect">
                <a:avLst/>
              </a:prstGeom>
            </p:spPr>
          </p:pic>
        </p:grpSp>
        <p:pic>
          <p:nvPicPr>
            <p:cNvPr id="29" name="Picture 28">
              <a:extLst>
                <a:ext uri="{FF2B5EF4-FFF2-40B4-BE49-F238E27FC236}">
                  <a16:creationId xmlns:a16="http://schemas.microsoft.com/office/drawing/2014/main" id="{A638B002-C492-3D5A-329D-DAB608A5D48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39370" y="5353157"/>
              <a:ext cx="788170" cy="730499"/>
            </a:xfrm>
            <a:prstGeom prst="rect">
              <a:avLst/>
            </a:prstGeom>
          </p:spPr>
        </p:pic>
      </p:grpSp>
      <p:grpSp>
        <p:nvGrpSpPr>
          <p:cNvPr id="45" name="Group 44">
            <a:extLst>
              <a:ext uri="{FF2B5EF4-FFF2-40B4-BE49-F238E27FC236}">
                <a16:creationId xmlns:a16="http://schemas.microsoft.com/office/drawing/2014/main" id="{E9F762CC-EBF8-9691-4479-C3327C41EC74}"/>
              </a:ext>
            </a:extLst>
          </p:cNvPr>
          <p:cNvGrpSpPr/>
          <p:nvPr/>
        </p:nvGrpSpPr>
        <p:grpSpPr>
          <a:xfrm>
            <a:off x="459600" y="3610500"/>
            <a:ext cx="2170967" cy="1508827"/>
            <a:chOff x="2707728" y="2845423"/>
            <a:chExt cx="2170967" cy="1508827"/>
          </a:xfrm>
        </p:grpSpPr>
        <p:pic>
          <p:nvPicPr>
            <p:cNvPr id="46" name="Picture 45" descr="A picture containing shoji, indoor, window&#10;&#10;Description automatically generated">
              <a:extLst>
                <a:ext uri="{FF2B5EF4-FFF2-40B4-BE49-F238E27FC236}">
                  <a16:creationId xmlns:a16="http://schemas.microsoft.com/office/drawing/2014/main" id="{C745902C-7200-B8F1-55EA-759FC187CFA4}"/>
                </a:ext>
              </a:extLst>
            </p:cNvPr>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26585" y="2845423"/>
              <a:ext cx="1752110" cy="1394232"/>
            </a:xfrm>
            <a:prstGeom prst="rect">
              <a:avLst/>
            </a:prstGeom>
          </p:spPr>
        </p:pic>
        <p:pic>
          <p:nvPicPr>
            <p:cNvPr id="47" name="Picture 46" descr="A picture containing text, businesscard, accessory, envelope&#10;&#10;Description automatically generated">
              <a:extLst>
                <a:ext uri="{FF2B5EF4-FFF2-40B4-BE49-F238E27FC236}">
                  <a16:creationId xmlns:a16="http://schemas.microsoft.com/office/drawing/2014/main" id="{87BA4C12-0AD9-2F2A-B6BD-55B3D0A0AD58}"/>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4117" y="2880983"/>
              <a:ext cx="217423" cy="238759"/>
            </a:xfrm>
            <a:prstGeom prst="rect">
              <a:avLst/>
            </a:prstGeom>
          </p:spPr>
        </p:pic>
        <p:sp>
          <p:nvSpPr>
            <p:cNvPr id="48" name="TextBox 47">
              <a:extLst>
                <a:ext uri="{FF2B5EF4-FFF2-40B4-BE49-F238E27FC236}">
                  <a16:creationId xmlns:a16="http://schemas.microsoft.com/office/drawing/2014/main" id="{414381EF-9EC9-A359-CF77-B90F9551CE5F}"/>
                </a:ext>
              </a:extLst>
            </p:cNvPr>
            <p:cNvSpPr txBox="1"/>
            <p:nvPr/>
          </p:nvSpPr>
          <p:spPr>
            <a:xfrm>
              <a:off x="3415817" y="2857685"/>
              <a:ext cx="1341926" cy="307777"/>
            </a:xfrm>
            <a:prstGeom prst="rect">
              <a:avLst/>
            </a:prstGeom>
            <a:noFill/>
          </p:spPr>
          <p:txBody>
            <a:bodyPr wrap="square">
              <a:spAutoFit/>
            </a:bodyPr>
            <a:lstStyle/>
            <a:p>
              <a:r>
                <a:rPr lang="en-US" sz="1400" b="1" dirty="0">
                  <a:solidFill>
                    <a:srgbClr val="3B454E"/>
                  </a:solidFill>
                  <a:latin typeface="gitbook-content-font"/>
                </a:rPr>
                <a:t>Generic Model</a:t>
              </a:r>
            </a:p>
          </p:txBody>
        </p:sp>
        <p:pic>
          <p:nvPicPr>
            <p:cNvPr id="49" name="Picture 48">
              <a:extLst>
                <a:ext uri="{FF2B5EF4-FFF2-40B4-BE49-F238E27FC236}">
                  <a16:creationId xmlns:a16="http://schemas.microsoft.com/office/drawing/2014/main" id="{39198953-5121-CF5A-0D59-90AD0B440E65}"/>
                </a:ext>
              </a:extLst>
            </p:cNvPr>
            <p:cNvPicPr>
              <a:picLocks noChangeAspect="1"/>
            </p:cNvPicPr>
            <p:nvPr/>
          </p:nvPicPr>
          <p:blipFill>
            <a:blip r:embed="rId12">
              <a:clrChange>
                <a:clrFrom>
                  <a:srgbClr val="FDFDFD"/>
                </a:clrFrom>
                <a:clrTo>
                  <a:srgbClr val="FDFDFD">
                    <a:alpha val="0"/>
                  </a:srgbClr>
                </a:clrTo>
              </a:clrChange>
            </a:blip>
            <a:stretch>
              <a:fillRect/>
            </a:stretch>
          </p:blipFill>
          <p:spPr>
            <a:xfrm>
              <a:off x="2707728" y="3608852"/>
              <a:ext cx="1052778" cy="745398"/>
            </a:xfrm>
            <a:prstGeom prst="rect">
              <a:avLst/>
            </a:prstGeom>
          </p:spPr>
        </p:pic>
      </p:grpSp>
      <p:grpSp>
        <p:nvGrpSpPr>
          <p:cNvPr id="62" name="Group 61">
            <a:extLst>
              <a:ext uri="{FF2B5EF4-FFF2-40B4-BE49-F238E27FC236}">
                <a16:creationId xmlns:a16="http://schemas.microsoft.com/office/drawing/2014/main" id="{93E561E9-188C-2169-5D4A-44055E000B5D}"/>
              </a:ext>
            </a:extLst>
          </p:cNvPr>
          <p:cNvGrpSpPr/>
          <p:nvPr/>
        </p:nvGrpSpPr>
        <p:grpSpPr>
          <a:xfrm>
            <a:off x="2945923" y="1598600"/>
            <a:ext cx="2313128" cy="1534427"/>
            <a:chOff x="2957899" y="5175180"/>
            <a:chExt cx="2313128" cy="1534427"/>
          </a:xfrm>
        </p:grpSpPr>
        <p:grpSp>
          <p:nvGrpSpPr>
            <p:cNvPr id="57" name="Group 56">
              <a:extLst>
                <a:ext uri="{FF2B5EF4-FFF2-40B4-BE49-F238E27FC236}">
                  <a16:creationId xmlns:a16="http://schemas.microsoft.com/office/drawing/2014/main" id="{65246D01-5CAA-C1B9-C33E-19E903588BA9}"/>
                </a:ext>
              </a:extLst>
            </p:cNvPr>
            <p:cNvGrpSpPr/>
            <p:nvPr/>
          </p:nvGrpSpPr>
          <p:grpSpPr>
            <a:xfrm>
              <a:off x="3518917" y="5175180"/>
              <a:ext cx="1752110" cy="1394232"/>
              <a:chOff x="3126585" y="2845423"/>
              <a:chExt cx="1752110" cy="1394232"/>
            </a:xfrm>
          </p:grpSpPr>
          <p:pic>
            <p:nvPicPr>
              <p:cNvPr id="58" name="Picture 57" descr="A picture containing shoji, indoor, window&#10;&#10;Description automatically generated">
                <a:extLst>
                  <a:ext uri="{FF2B5EF4-FFF2-40B4-BE49-F238E27FC236}">
                    <a16:creationId xmlns:a16="http://schemas.microsoft.com/office/drawing/2014/main" id="{A132ABAA-DD34-5429-C3DF-67B2FF6B7FA5}"/>
                  </a:ext>
                </a:extLst>
              </p:cNvPr>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26585" y="2845423"/>
                <a:ext cx="1752110" cy="1394232"/>
              </a:xfrm>
              <a:prstGeom prst="rect">
                <a:avLst/>
              </a:prstGeom>
            </p:spPr>
          </p:pic>
          <p:pic>
            <p:nvPicPr>
              <p:cNvPr id="59" name="Picture 58" descr="A picture containing text, businesscard, accessory, envelope&#10;&#10;Description automatically generated">
                <a:extLst>
                  <a:ext uri="{FF2B5EF4-FFF2-40B4-BE49-F238E27FC236}">
                    <a16:creationId xmlns:a16="http://schemas.microsoft.com/office/drawing/2014/main" id="{3D2328F1-7B82-57C7-5E2D-D70121A0E4E5}"/>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4117" y="2880983"/>
                <a:ext cx="217423" cy="238759"/>
              </a:xfrm>
              <a:prstGeom prst="rect">
                <a:avLst/>
              </a:prstGeom>
            </p:spPr>
          </p:pic>
          <p:sp>
            <p:nvSpPr>
              <p:cNvPr id="60" name="TextBox 59">
                <a:extLst>
                  <a:ext uri="{FF2B5EF4-FFF2-40B4-BE49-F238E27FC236}">
                    <a16:creationId xmlns:a16="http://schemas.microsoft.com/office/drawing/2014/main" id="{DC470EFF-1DBB-9FE9-8964-1B53486FB1E4}"/>
                  </a:ext>
                </a:extLst>
              </p:cNvPr>
              <p:cNvSpPr txBox="1"/>
              <p:nvPr/>
            </p:nvSpPr>
            <p:spPr>
              <a:xfrm>
                <a:off x="3415817" y="2857685"/>
                <a:ext cx="1341926" cy="307777"/>
              </a:xfrm>
              <a:prstGeom prst="rect">
                <a:avLst/>
              </a:prstGeom>
              <a:noFill/>
            </p:spPr>
            <p:txBody>
              <a:bodyPr wrap="square">
                <a:spAutoFit/>
              </a:bodyPr>
              <a:lstStyle/>
              <a:p>
                <a:r>
                  <a:rPr lang="en-US" sz="1400" b="1" dirty="0">
                    <a:solidFill>
                      <a:srgbClr val="3B454E"/>
                    </a:solidFill>
                    <a:latin typeface="gitbook-content-font"/>
                  </a:rPr>
                  <a:t>Generic Model</a:t>
                </a:r>
              </a:p>
            </p:txBody>
          </p:sp>
        </p:grpSp>
        <p:pic>
          <p:nvPicPr>
            <p:cNvPr id="52" name="Picture 51">
              <a:extLst>
                <a:ext uri="{FF2B5EF4-FFF2-40B4-BE49-F238E27FC236}">
                  <a16:creationId xmlns:a16="http://schemas.microsoft.com/office/drawing/2014/main" id="{4A39ECA4-B9BB-BBF7-EB62-A35EB5CCFC1D}"/>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2957899" y="5915804"/>
              <a:ext cx="1716127" cy="793803"/>
            </a:xfrm>
            <a:prstGeom prst="rect">
              <a:avLst/>
            </a:prstGeom>
          </p:spPr>
        </p:pic>
      </p:grpSp>
      <p:grpSp>
        <p:nvGrpSpPr>
          <p:cNvPr id="61" name="Group 60">
            <a:extLst>
              <a:ext uri="{FF2B5EF4-FFF2-40B4-BE49-F238E27FC236}">
                <a16:creationId xmlns:a16="http://schemas.microsoft.com/office/drawing/2014/main" id="{9C5AE164-31A2-21C4-68F3-4C0937705279}"/>
              </a:ext>
            </a:extLst>
          </p:cNvPr>
          <p:cNvGrpSpPr/>
          <p:nvPr/>
        </p:nvGrpSpPr>
        <p:grpSpPr>
          <a:xfrm>
            <a:off x="2945923" y="3610500"/>
            <a:ext cx="2313128" cy="1564281"/>
            <a:chOff x="5450758" y="5390495"/>
            <a:chExt cx="2313128" cy="1564281"/>
          </a:xfrm>
        </p:grpSpPr>
        <p:grpSp>
          <p:nvGrpSpPr>
            <p:cNvPr id="53" name="Group 52">
              <a:extLst>
                <a:ext uri="{FF2B5EF4-FFF2-40B4-BE49-F238E27FC236}">
                  <a16:creationId xmlns:a16="http://schemas.microsoft.com/office/drawing/2014/main" id="{BA614D34-831E-95CD-3859-90F2A5FF7D78}"/>
                </a:ext>
              </a:extLst>
            </p:cNvPr>
            <p:cNvGrpSpPr/>
            <p:nvPr/>
          </p:nvGrpSpPr>
          <p:grpSpPr>
            <a:xfrm>
              <a:off x="6011776" y="5390495"/>
              <a:ext cx="1752110" cy="1394232"/>
              <a:chOff x="3126585" y="2845423"/>
              <a:chExt cx="1752110" cy="1394232"/>
            </a:xfrm>
          </p:grpSpPr>
          <p:pic>
            <p:nvPicPr>
              <p:cNvPr id="54" name="Picture 53" descr="A picture containing shoji, indoor, window&#10;&#10;Description automatically generated">
                <a:extLst>
                  <a:ext uri="{FF2B5EF4-FFF2-40B4-BE49-F238E27FC236}">
                    <a16:creationId xmlns:a16="http://schemas.microsoft.com/office/drawing/2014/main" id="{96557618-CCF1-3B9D-3956-75B055A2DBC4}"/>
                  </a:ext>
                </a:extLst>
              </p:cNvPr>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26585" y="2845423"/>
                <a:ext cx="1752110" cy="1394232"/>
              </a:xfrm>
              <a:prstGeom prst="rect">
                <a:avLst/>
              </a:prstGeom>
            </p:spPr>
          </p:pic>
          <p:pic>
            <p:nvPicPr>
              <p:cNvPr id="55" name="Picture 54" descr="A picture containing text, businesscard, accessory, envelope&#10;&#10;Description automatically generated">
                <a:extLst>
                  <a:ext uri="{FF2B5EF4-FFF2-40B4-BE49-F238E27FC236}">
                    <a16:creationId xmlns:a16="http://schemas.microsoft.com/office/drawing/2014/main" id="{E9BA1F59-D029-C16C-324A-C71B9B50B96B}"/>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4117" y="2880983"/>
                <a:ext cx="217423" cy="238759"/>
              </a:xfrm>
              <a:prstGeom prst="rect">
                <a:avLst/>
              </a:prstGeom>
            </p:spPr>
          </p:pic>
          <p:sp>
            <p:nvSpPr>
              <p:cNvPr id="56" name="TextBox 55">
                <a:extLst>
                  <a:ext uri="{FF2B5EF4-FFF2-40B4-BE49-F238E27FC236}">
                    <a16:creationId xmlns:a16="http://schemas.microsoft.com/office/drawing/2014/main" id="{3F8BA187-FAE8-A90B-BD11-668F456CD98C}"/>
                  </a:ext>
                </a:extLst>
              </p:cNvPr>
              <p:cNvSpPr txBox="1"/>
              <p:nvPr/>
            </p:nvSpPr>
            <p:spPr>
              <a:xfrm>
                <a:off x="3415817" y="2857685"/>
                <a:ext cx="1341926" cy="307777"/>
              </a:xfrm>
              <a:prstGeom prst="rect">
                <a:avLst/>
              </a:prstGeom>
              <a:noFill/>
            </p:spPr>
            <p:txBody>
              <a:bodyPr wrap="square">
                <a:spAutoFit/>
              </a:bodyPr>
              <a:lstStyle/>
              <a:p>
                <a:r>
                  <a:rPr lang="en-US" sz="1400" b="1" dirty="0">
                    <a:solidFill>
                      <a:srgbClr val="3B454E"/>
                    </a:solidFill>
                    <a:latin typeface="gitbook-content-font"/>
                  </a:rPr>
                  <a:t>Generic Model</a:t>
                </a:r>
              </a:p>
            </p:txBody>
          </p:sp>
        </p:grpSp>
        <p:pic>
          <p:nvPicPr>
            <p:cNvPr id="50" name="Picture 49">
              <a:extLst>
                <a:ext uri="{FF2B5EF4-FFF2-40B4-BE49-F238E27FC236}">
                  <a16:creationId xmlns:a16="http://schemas.microsoft.com/office/drawing/2014/main" id="{1356577B-0CED-3A34-7919-F504E8398650}"/>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450758" y="6204621"/>
              <a:ext cx="1752110" cy="750155"/>
            </a:xfrm>
            <a:prstGeom prst="rect">
              <a:avLst/>
            </a:prstGeom>
          </p:spPr>
        </p:pic>
      </p:grpSp>
      <p:sp>
        <p:nvSpPr>
          <p:cNvPr id="64" name="TextBox 63">
            <a:extLst>
              <a:ext uri="{FF2B5EF4-FFF2-40B4-BE49-F238E27FC236}">
                <a16:creationId xmlns:a16="http://schemas.microsoft.com/office/drawing/2014/main" id="{CF8FBBE4-CAD0-7A36-7D5E-4F9D9F3FBB4A}"/>
              </a:ext>
            </a:extLst>
          </p:cNvPr>
          <p:cNvSpPr txBox="1"/>
          <p:nvPr/>
        </p:nvSpPr>
        <p:spPr>
          <a:xfrm>
            <a:off x="10029825" y="1012455"/>
            <a:ext cx="6102350" cy="5016758"/>
          </a:xfrm>
          <a:prstGeom prst="rect">
            <a:avLst/>
          </a:prstGeom>
          <a:noFill/>
        </p:spPr>
        <p:txBody>
          <a:bodyPr wrap="square">
            <a:spAutoFit/>
          </a:bodyPr>
          <a:lstStyle/>
          <a:p>
            <a:r>
              <a:rPr lang="en-US" sz="3200" b="1" dirty="0">
                <a:solidFill>
                  <a:srgbClr val="3B454E"/>
                </a:solidFill>
                <a:latin typeface="gitbook-content-font"/>
              </a:rPr>
              <a:t>Gameboard</a:t>
            </a:r>
          </a:p>
          <a:p>
            <a:r>
              <a:rPr lang="en-US" sz="3200" b="1" dirty="0">
                <a:solidFill>
                  <a:srgbClr val="3B454E"/>
                </a:solidFill>
                <a:latin typeface="gitbook-content-font"/>
              </a:rPr>
              <a:t>2 dice</a:t>
            </a:r>
          </a:p>
          <a:p>
            <a:r>
              <a:rPr lang="en-US" sz="3200" b="1" dirty="0">
                <a:solidFill>
                  <a:srgbClr val="3B454E"/>
                </a:solidFill>
                <a:latin typeface="gitbook-content-font"/>
              </a:rPr>
              <a:t>Tokens</a:t>
            </a:r>
          </a:p>
          <a:p>
            <a:r>
              <a:rPr lang="en-US" sz="3200" b="1" dirty="0">
                <a:solidFill>
                  <a:srgbClr val="3B454E"/>
                </a:solidFill>
                <a:latin typeface="gitbook-content-font"/>
              </a:rPr>
              <a:t>32 houses</a:t>
            </a:r>
          </a:p>
          <a:p>
            <a:r>
              <a:rPr lang="en-US" sz="3200" b="1" dirty="0">
                <a:solidFill>
                  <a:srgbClr val="3B454E"/>
                </a:solidFill>
                <a:latin typeface="gitbook-content-font"/>
              </a:rPr>
              <a:t>I2 hotels</a:t>
            </a:r>
          </a:p>
          <a:p>
            <a:r>
              <a:rPr lang="en-US" sz="3200" b="1" dirty="0">
                <a:solidFill>
                  <a:srgbClr val="3B454E"/>
                </a:solidFill>
                <a:latin typeface="gitbook-content-font"/>
              </a:rPr>
              <a:t>Chance cards</a:t>
            </a:r>
          </a:p>
          <a:p>
            <a:r>
              <a:rPr lang="en-US" sz="3200" b="1" dirty="0">
                <a:solidFill>
                  <a:srgbClr val="3B454E"/>
                </a:solidFill>
                <a:latin typeface="gitbook-content-font"/>
              </a:rPr>
              <a:t>Community Chest cards</a:t>
            </a:r>
          </a:p>
          <a:p>
            <a:r>
              <a:rPr lang="en-US" sz="3200" b="1" dirty="0">
                <a:solidFill>
                  <a:srgbClr val="3B454E"/>
                </a:solidFill>
                <a:latin typeface="gitbook-content-font"/>
              </a:rPr>
              <a:t>Title Deed cards</a:t>
            </a:r>
          </a:p>
          <a:p>
            <a:r>
              <a:rPr lang="en-US" sz="3200" b="1" dirty="0">
                <a:solidFill>
                  <a:srgbClr val="3B454E"/>
                </a:solidFill>
                <a:latin typeface="gitbook-content-font"/>
              </a:rPr>
              <a:t>Play Money </a:t>
            </a:r>
          </a:p>
          <a:p>
            <a:r>
              <a:rPr lang="en-US" sz="3200" b="1" dirty="0">
                <a:solidFill>
                  <a:srgbClr val="3B454E"/>
                </a:solidFill>
                <a:latin typeface="gitbook-content-font"/>
              </a:rPr>
              <a:t>Banker’s Tray </a:t>
            </a:r>
          </a:p>
        </p:txBody>
      </p:sp>
      <p:grpSp>
        <p:nvGrpSpPr>
          <p:cNvPr id="67" name="Group 66">
            <a:extLst>
              <a:ext uri="{FF2B5EF4-FFF2-40B4-BE49-F238E27FC236}">
                <a16:creationId xmlns:a16="http://schemas.microsoft.com/office/drawing/2014/main" id="{F7144D51-1625-BFF8-53B3-62B319C5B818}"/>
              </a:ext>
            </a:extLst>
          </p:cNvPr>
          <p:cNvGrpSpPr/>
          <p:nvPr/>
        </p:nvGrpSpPr>
        <p:grpSpPr>
          <a:xfrm>
            <a:off x="5642838" y="5390174"/>
            <a:ext cx="2375557" cy="1198214"/>
            <a:chOff x="5642838" y="5390174"/>
            <a:chExt cx="2375557" cy="1198214"/>
          </a:xfrm>
        </p:grpSpPr>
        <p:pic>
          <p:nvPicPr>
            <p:cNvPr id="51" name="Picture 50">
              <a:extLst>
                <a:ext uri="{FF2B5EF4-FFF2-40B4-BE49-F238E27FC236}">
                  <a16:creationId xmlns:a16="http://schemas.microsoft.com/office/drawing/2014/main" id="{AB343F01-24F9-EA04-2F17-1F85B3C7F4DC}"/>
                </a:ext>
              </a:extLst>
            </p:cNvPr>
            <p:cNvPicPr>
              <a:picLocks noChangeAspect="1"/>
            </p:cNvPicPr>
            <p:nvPr/>
          </p:nvPicPr>
          <p:blipFill rotWithShape="1">
            <a:blip r:embed="rId15"/>
            <a:srcRect r="7144"/>
            <a:stretch/>
          </p:blipFill>
          <p:spPr>
            <a:xfrm>
              <a:off x="6862996" y="5390174"/>
              <a:ext cx="1155399" cy="1198214"/>
            </a:xfrm>
            <a:prstGeom prst="rect">
              <a:avLst/>
            </a:prstGeom>
          </p:spPr>
        </p:pic>
        <p:sp>
          <p:nvSpPr>
            <p:cNvPr id="66" name="TextBox 65">
              <a:extLst>
                <a:ext uri="{FF2B5EF4-FFF2-40B4-BE49-F238E27FC236}">
                  <a16:creationId xmlns:a16="http://schemas.microsoft.com/office/drawing/2014/main" id="{9F5D647E-21BC-88AC-7CAB-43CC21DE0B50}"/>
                </a:ext>
              </a:extLst>
            </p:cNvPr>
            <p:cNvSpPr txBox="1"/>
            <p:nvPr/>
          </p:nvSpPr>
          <p:spPr>
            <a:xfrm>
              <a:off x="5642838" y="5698990"/>
              <a:ext cx="1334400" cy="646331"/>
            </a:xfrm>
            <a:prstGeom prst="rect">
              <a:avLst/>
            </a:prstGeom>
            <a:noFill/>
          </p:spPr>
          <p:txBody>
            <a:bodyPr wrap="square">
              <a:spAutoFit/>
            </a:bodyPr>
            <a:lstStyle/>
            <a:p>
              <a:r>
                <a:rPr lang="en-US" sz="3600" b="1" dirty="0">
                  <a:solidFill>
                    <a:srgbClr val="3B454E"/>
                  </a:solidFill>
                  <a:latin typeface="gitbook-content-font"/>
                </a:rPr>
                <a:t>2 dice</a:t>
              </a:r>
            </a:p>
          </p:txBody>
        </p:sp>
      </p:grpSp>
    </p:spTree>
    <p:extLst>
      <p:ext uri="{BB962C8B-B14F-4D97-AF65-F5344CB8AC3E}">
        <p14:creationId xmlns:p14="http://schemas.microsoft.com/office/powerpoint/2010/main" val="200361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A942E910-A6F7-6C4C-374E-3014DAD83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649" y="661640"/>
            <a:ext cx="9298073" cy="6069360"/>
          </a:xfrm>
          <a:prstGeom prst="rect">
            <a:avLst/>
          </a:prstGeom>
        </p:spPr>
      </p:pic>
      <p:sp>
        <p:nvSpPr>
          <p:cNvPr id="2" name="TextBox 1">
            <a:extLst>
              <a:ext uri="{FF2B5EF4-FFF2-40B4-BE49-F238E27FC236}">
                <a16:creationId xmlns:a16="http://schemas.microsoft.com/office/drawing/2014/main" id="{F365776D-6ECA-0021-B11A-8E5D26CFD212}"/>
              </a:ext>
            </a:extLst>
          </p:cNvPr>
          <p:cNvSpPr txBox="1"/>
          <p:nvPr/>
        </p:nvSpPr>
        <p:spPr>
          <a:xfrm>
            <a:off x="50800" y="40100"/>
            <a:ext cx="6661150" cy="892552"/>
          </a:xfrm>
          <a:prstGeom prst="rect">
            <a:avLst/>
          </a:prstGeom>
          <a:noFill/>
        </p:spPr>
        <p:txBody>
          <a:bodyPr wrap="squar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Data – How? </a:t>
            </a:r>
          </a:p>
        </p:txBody>
      </p:sp>
      <p:pic>
        <p:nvPicPr>
          <p:cNvPr id="5" name="Graphic 4" descr="Database with solid fill">
            <a:extLst>
              <a:ext uri="{FF2B5EF4-FFF2-40B4-BE49-F238E27FC236}">
                <a16:creationId xmlns:a16="http://schemas.microsoft.com/office/drawing/2014/main" id="{B2DDF536-AE12-858C-DB78-A4F3D2D604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527" y="399140"/>
            <a:ext cx="613315" cy="613315"/>
          </a:xfrm>
          <a:prstGeom prst="rect">
            <a:avLst/>
          </a:prstGeom>
        </p:spPr>
      </p:pic>
    </p:spTree>
    <p:extLst>
      <p:ext uri="{BB962C8B-B14F-4D97-AF65-F5344CB8AC3E}">
        <p14:creationId xmlns:p14="http://schemas.microsoft.com/office/powerpoint/2010/main" val="2121377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AF188A35-328D-B2FE-EB9D-D2708B4ED75B}"/>
              </a:ext>
            </a:extLst>
          </p:cNvPr>
          <p:cNvPicPr>
            <a:picLocks noChangeAspect="1"/>
          </p:cNvPicPr>
          <p:nvPr/>
        </p:nvPicPr>
        <p:blipFill>
          <a:blip r:embed="rId2"/>
          <a:stretch>
            <a:fillRect/>
          </a:stretch>
        </p:blipFill>
        <p:spPr>
          <a:xfrm>
            <a:off x="7241936" y="2609973"/>
            <a:ext cx="629618" cy="628675"/>
          </a:xfrm>
          <a:prstGeom prst="rect">
            <a:avLst/>
          </a:prstGeom>
        </p:spPr>
      </p:pic>
      <p:pic>
        <p:nvPicPr>
          <p:cNvPr id="54" name="Picture 53">
            <a:extLst>
              <a:ext uri="{FF2B5EF4-FFF2-40B4-BE49-F238E27FC236}">
                <a16:creationId xmlns:a16="http://schemas.microsoft.com/office/drawing/2014/main" id="{5D4E504B-A1AF-BB46-942E-E1933684D241}"/>
              </a:ext>
            </a:extLst>
          </p:cNvPr>
          <p:cNvPicPr>
            <a:picLocks noChangeAspect="1"/>
          </p:cNvPicPr>
          <p:nvPr/>
        </p:nvPicPr>
        <p:blipFill>
          <a:blip r:embed="rId3"/>
          <a:stretch>
            <a:fillRect/>
          </a:stretch>
        </p:blipFill>
        <p:spPr>
          <a:xfrm>
            <a:off x="5542263" y="2507182"/>
            <a:ext cx="1735585" cy="500014"/>
          </a:xfrm>
          <a:prstGeom prst="rect">
            <a:avLst/>
          </a:prstGeom>
        </p:spPr>
      </p:pic>
      <p:sp>
        <p:nvSpPr>
          <p:cNvPr id="19" name="Rectangle: Rounded Corners 18">
            <a:extLst>
              <a:ext uri="{FF2B5EF4-FFF2-40B4-BE49-F238E27FC236}">
                <a16:creationId xmlns:a16="http://schemas.microsoft.com/office/drawing/2014/main" id="{CD100035-64EE-EF33-BBE3-6B8113526385}"/>
              </a:ext>
            </a:extLst>
          </p:cNvPr>
          <p:cNvSpPr/>
          <p:nvPr/>
        </p:nvSpPr>
        <p:spPr>
          <a:xfrm>
            <a:off x="3665572" y="2549854"/>
            <a:ext cx="1878574" cy="1535505"/>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EC2DEEE-BBDA-A1D4-EE23-E432F228720E}"/>
              </a:ext>
            </a:extLst>
          </p:cNvPr>
          <p:cNvPicPr>
            <a:picLocks noChangeAspect="1"/>
          </p:cNvPicPr>
          <p:nvPr/>
        </p:nvPicPr>
        <p:blipFill>
          <a:blip r:embed="rId4"/>
          <a:stretch>
            <a:fillRect/>
          </a:stretch>
        </p:blipFill>
        <p:spPr>
          <a:xfrm>
            <a:off x="3821273" y="2768051"/>
            <a:ext cx="1567172" cy="1099110"/>
          </a:xfrm>
          <a:prstGeom prst="rect">
            <a:avLst/>
          </a:prstGeom>
        </p:spPr>
      </p:pic>
      <p:grpSp>
        <p:nvGrpSpPr>
          <p:cNvPr id="24" name="Group 23">
            <a:extLst>
              <a:ext uri="{FF2B5EF4-FFF2-40B4-BE49-F238E27FC236}">
                <a16:creationId xmlns:a16="http://schemas.microsoft.com/office/drawing/2014/main" id="{20649D2A-7ED2-09B4-26B7-8E7330E5CEA6}"/>
              </a:ext>
            </a:extLst>
          </p:cNvPr>
          <p:cNvGrpSpPr/>
          <p:nvPr/>
        </p:nvGrpSpPr>
        <p:grpSpPr>
          <a:xfrm>
            <a:off x="827526" y="3500250"/>
            <a:ext cx="2814373" cy="1099110"/>
            <a:chOff x="2818580" y="3864466"/>
            <a:chExt cx="2814373" cy="1099110"/>
          </a:xfrm>
        </p:grpSpPr>
        <p:pic>
          <p:nvPicPr>
            <p:cNvPr id="3" name="Picture 2">
              <a:extLst>
                <a:ext uri="{FF2B5EF4-FFF2-40B4-BE49-F238E27FC236}">
                  <a16:creationId xmlns:a16="http://schemas.microsoft.com/office/drawing/2014/main" id="{E2320A26-BE67-BEB0-14CA-CCBD9E79FEF1}"/>
                </a:ext>
              </a:extLst>
            </p:cNvPr>
            <p:cNvPicPr>
              <a:picLocks noChangeAspect="1"/>
            </p:cNvPicPr>
            <p:nvPr/>
          </p:nvPicPr>
          <p:blipFill>
            <a:blip r:embed="rId5"/>
            <a:stretch>
              <a:fillRect/>
            </a:stretch>
          </p:blipFill>
          <p:spPr>
            <a:xfrm>
              <a:off x="2818580" y="3864466"/>
              <a:ext cx="1117866" cy="1099110"/>
            </a:xfrm>
            <a:prstGeom prst="rect">
              <a:avLst/>
            </a:prstGeom>
          </p:spPr>
        </p:pic>
        <p:pic>
          <p:nvPicPr>
            <p:cNvPr id="14" name="Picture 13">
              <a:extLst>
                <a:ext uri="{FF2B5EF4-FFF2-40B4-BE49-F238E27FC236}">
                  <a16:creationId xmlns:a16="http://schemas.microsoft.com/office/drawing/2014/main" id="{10FABDF7-5C4D-F4AB-E836-13503E65F9AF}"/>
                </a:ext>
              </a:extLst>
            </p:cNvPr>
            <p:cNvPicPr>
              <a:picLocks noChangeAspect="1"/>
            </p:cNvPicPr>
            <p:nvPr/>
          </p:nvPicPr>
          <p:blipFill>
            <a:blip r:embed="rId3"/>
            <a:stretch>
              <a:fillRect/>
            </a:stretch>
          </p:blipFill>
          <p:spPr>
            <a:xfrm>
              <a:off x="3897368" y="3865515"/>
              <a:ext cx="1735585" cy="500014"/>
            </a:xfrm>
            <a:prstGeom prst="rect">
              <a:avLst/>
            </a:prstGeom>
          </p:spPr>
        </p:pic>
      </p:grpSp>
      <p:grpSp>
        <p:nvGrpSpPr>
          <p:cNvPr id="31" name="Group 30">
            <a:extLst>
              <a:ext uri="{FF2B5EF4-FFF2-40B4-BE49-F238E27FC236}">
                <a16:creationId xmlns:a16="http://schemas.microsoft.com/office/drawing/2014/main" id="{50372006-8488-5171-3C8B-F7DFAECA8D69}"/>
              </a:ext>
            </a:extLst>
          </p:cNvPr>
          <p:cNvGrpSpPr/>
          <p:nvPr/>
        </p:nvGrpSpPr>
        <p:grpSpPr>
          <a:xfrm>
            <a:off x="712955" y="2124478"/>
            <a:ext cx="2951610" cy="940659"/>
            <a:chOff x="1799388" y="3156580"/>
            <a:chExt cx="2951610" cy="940659"/>
          </a:xfrm>
        </p:grpSpPr>
        <p:grpSp>
          <p:nvGrpSpPr>
            <p:cNvPr id="5" name="Group 4">
              <a:extLst>
                <a:ext uri="{FF2B5EF4-FFF2-40B4-BE49-F238E27FC236}">
                  <a16:creationId xmlns:a16="http://schemas.microsoft.com/office/drawing/2014/main" id="{48B3C577-DD3D-6011-17DD-FCA91AA13245}"/>
                </a:ext>
              </a:extLst>
            </p:cNvPr>
            <p:cNvGrpSpPr/>
            <p:nvPr/>
          </p:nvGrpSpPr>
          <p:grpSpPr>
            <a:xfrm>
              <a:off x="1799388" y="3156580"/>
              <a:ext cx="1045711" cy="707886"/>
              <a:chOff x="439370" y="5017983"/>
              <a:chExt cx="1574246" cy="1065673"/>
            </a:xfrm>
          </p:grpSpPr>
          <p:grpSp>
            <p:nvGrpSpPr>
              <p:cNvPr id="6" name="Group 5">
                <a:extLst>
                  <a:ext uri="{FF2B5EF4-FFF2-40B4-BE49-F238E27FC236}">
                    <a16:creationId xmlns:a16="http://schemas.microsoft.com/office/drawing/2014/main" id="{14D42EF8-BF97-C30B-CF01-3A12BDE3A4EC}"/>
                  </a:ext>
                </a:extLst>
              </p:cNvPr>
              <p:cNvGrpSpPr/>
              <p:nvPr/>
            </p:nvGrpSpPr>
            <p:grpSpPr>
              <a:xfrm>
                <a:off x="781861" y="5017983"/>
                <a:ext cx="1231755" cy="926558"/>
                <a:chOff x="3401407" y="3352843"/>
                <a:chExt cx="1231755" cy="926558"/>
              </a:xfrm>
            </p:grpSpPr>
            <p:pic>
              <p:nvPicPr>
                <p:cNvPr id="8" name="Picture 7">
                  <a:extLst>
                    <a:ext uri="{FF2B5EF4-FFF2-40B4-BE49-F238E27FC236}">
                      <a16:creationId xmlns:a16="http://schemas.microsoft.com/office/drawing/2014/main" id="{1017B74F-A5A5-6370-EBF7-CC76B4E1861E}"/>
                    </a:ext>
                  </a:extLst>
                </p:cNvPr>
                <p:cNvPicPr>
                  <a:picLocks noChangeAspect="1"/>
                </p:cNvPicPr>
                <p:nvPr/>
              </p:nvPicPr>
              <p:blipFill>
                <a:blip r:embed="rId6">
                  <a:duotone>
                    <a:schemeClr val="accent4">
                      <a:shade val="45000"/>
                      <a:satMod val="135000"/>
                    </a:schemeClr>
                    <a:prstClr val="white"/>
                  </a:duotone>
                </a:blip>
                <a:stretch>
                  <a:fillRect/>
                </a:stretch>
              </p:blipFill>
              <p:spPr>
                <a:xfrm>
                  <a:off x="3580384" y="3548902"/>
                  <a:ext cx="1052778" cy="730499"/>
                </a:xfrm>
                <a:prstGeom prst="rect">
                  <a:avLst/>
                </a:prstGeom>
              </p:spPr>
            </p:pic>
            <p:pic>
              <p:nvPicPr>
                <p:cNvPr id="9" name="Picture 8">
                  <a:extLst>
                    <a:ext uri="{FF2B5EF4-FFF2-40B4-BE49-F238E27FC236}">
                      <a16:creationId xmlns:a16="http://schemas.microsoft.com/office/drawing/2014/main" id="{B8F286F1-B515-A3BD-A6FE-26768C41E8EB}"/>
                    </a:ext>
                  </a:extLst>
                </p:cNvPr>
                <p:cNvPicPr>
                  <a:picLocks noChangeAspect="1"/>
                </p:cNvPicPr>
                <p:nvPr/>
              </p:nvPicPr>
              <p:blipFill>
                <a:blip r:embed="rId6"/>
                <a:stretch>
                  <a:fillRect/>
                </a:stretch>
              </p:blipFill>
              <p:spPr>
                <a:xfrm>
                  <a:off x="3401407" y="3352843"/>
                  <a:ext cx="1052778" cy="730499"/>
                </a:xfrm>
                <a:prstGeom prst="rect">
                  <a:avLst/>
                </a:prstGeom>
              </p:spPr>
            </p:pic>
          </p:grpSp>
          <p:pic>
            <p:nvPicPr>
              <p:cNvPr id="7" name="Picture 6">
                <a:extLst>
                  <a:ext uri="{FF2B5EF4-FFF2-40B4-BE49-F238E27FC236}">
                    <a16:creationId xmlns:a16="http://schemas.microsoft.com/office/drawing/2014/main" id="{1142F271-1C3D-5EF3-103F-E08F344791B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39370" y="5353157"/>
                <a:ext cx="788170" cy="730499"/>
              </a:xfrm>
              <a:prstGeom prst="rect">
                <a:avLst/>
              </a:prstGeom>
            </p:spPr>
          </p:pic>
        </p:grpSp>
        <p:pic>
          <p:nvPicPr>
            <p:cNvPr id="21" name="Picture 20">
              <a:extLst>
                <a:ext uri="{FF2B5EF4-FFF2-40B4-BE49-F238E27FC236}">
                  <a16:creationId xmlns:a16="http://schemas.microsoft.com/office/drawing/2014/main" id="{D9D54F10-0878-437B-3BDE-243AB75F5BBF}"/>
                </a:ext>
              </a:extLst>
            </p:cNvPr>
            <p:cNvPicPr>
              <a:picLocks noChangeAspect="1"/>
            </p:cNvPicPr>
            <p:nvPr/>
          </p:nvPicPr>
          <p:blipFill>
            <a:blip r:embed="rId3"/>
            <a:stretch>
              <a:fillRect/>
            </a:stretch>
          </p:blipFill>
          <p:spPr>
            <a:xfrm flipV="1">
              <a:off x="2814294" y="3539284"/>
              <a:ext cx="1936704" cy="557955"/>
            </a:xfrm>
            <a:prstGeom prst="rect">
              <a:avLst/>
            </a:prstGeom>
          </p:spPr>
        </p:pic>
      </p:grpSp>
      <p:grpSp>
        <p:nvGrpSpPr>
          <p:cNvPr id="50" name="Group 49">
            <a:extLst>
              <a:ext uri="{FF2B5EF4-FFF2-40B4-BE49-F238E27FC236}">
                <a16:creationId xmlns:a16="http://schemas.microsoft.com/office/drawing/2014/main" id="{DA062C2A-3971-0B29-B169-B3255C26CE16}"/>
              </a:ext>
            </a:extLst>
          </p:cNvPr>
          <p:cNvGrpSpPr/>
          <p:nvPr/>
        </p:nvGrpSpPr>
        <p:grpSpPr>
          <a:xfrm>
            <a:off x="3686355" y="4599360"/>
            <a:ext cx="1855908" cy="1511800"/>
            <a:chOff x="9746558" y="2866901"/>
            <a:chExt cx="1855908" cy="1511800"/>
          </a:xfrm>
        </p:grpSpPr>
        <p:sp>
          <p:nvSpPr>
            <p:cNvPr id="18" name="Rectangle: Rounded Corners 17">
              <a:extLst>
                <a:ext uri="{FF2B5EF4-FFF2-40B4-BE49-F238E27FC236}">
                  <a16:creationId xmlns:a16="http://schemas.microsoft.com/office/drawing/2014/main" id="{17039219-1823-1EF9-FE38-E1D21950BA72}"/>
                </a:ext>
              </a:extLst>
            </p:cNvPr>
            <p:cNvSpPr/>
            <p:nvPr/>
          </p:nvSpPr>
          <p:spPr>
            <a:xfrm>
              <a:off x="9746558" y="2866901"/>
              <a:ext cx="1855908" cy="1511800"/>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861CCB9F-087A-22E1-E534-E72BE847F7F1}"/>
                </a:ext>
              </a:extLst>
            </p:cNvPr>
            <p:cNvGrpSpPr/>
            <p:nvPr/>
          </p:nvGrpSpPr>
          <p:grpSpPr>
            <a:xfrm>
              <a:off x="9865445" y="3097751"/>
              <a:ext cx="1648442" cy="1050099"/>
              <a:chOff x="8257460" y="2642433"/>
              <a:chExt cx="1648442" cy="1050099"/>
            </a:xfrm>
          </p:grpSpPr>
          <p:grpSp>
            <p:nvGrpSpPr>
              <p:cNvPr id="41" name="Group 40">
                <a:extLst>
                  <a:ext uri="{FF2B5EF4-FFF2-40B4-BE49-F238E27FC236}">
                    <a16:creationId xmlns:a16="http://schemas.microsoft.com/office/drawing/2014/main" id="{FFC59647-8DEB-DF9A-74ED-AAAA901AF199}"/>
                  </a:ext>
                </a:extLst>
              </p:cNvPr>
              <p:cNvGrpSpPr/>
              <p:nvPr/>
            </p:nvGrpSpPr>
            <p:grpSpPr>
              <a:xfrm>
                <a:off x="8492194" y="2643838"/>
                <a:ext cx="1413708" cy="1048694"/>
                <a:chOff x="8492194" y="2643838"/>
                <a:chExt cx="1413708" cy="1048694"/>
              </a:xfrm>
            </p:grpSpPr>
            <p:pic>
              <p:nvPicPr>
                <p:cNvPr id="39" name="Picture 38" descr="A picture containing shoji&#10;&#10;Description automatically generated">
                  <a:extLst>
                    <a:ext uri="{FF2B5EF4-FFF2-40B4-BE49-F238E27FC236}">
                      <a16:creationId xmlns:a16="http://schemas.microsoft.com/office/drawing/2014/main" id="{8A3E7D05-1EA7-DBA6-C03E-E8DC631648BE}"/>
                    </a:ext>
                  </a:extLst>
                </p:cNvPr>
                <p:cNvPicPr>
                  <a:picLocks noChangeAspect="1"/>
                </p:cNvPicPr>
                <p:nvPr/>
              </p:nvPicPr>
              <p:blipFill rotWithShape="1">
                <a:blip r:embed="rId8">
                  <a:duotone>
                    <a:schemeClr val="bg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13007" t="-855" r="-13007" b="11841"/>
                <a:stretch/>
              </p:blipFill>
              <p:spPr>
                <a:xfrm>
                  <a:off x="8522535" y="2643838"/>
                  <a:ext cx="1383367" cy="981478"/>
                </a:xfrm>
                <a:prstGeom prst="rect">
                  <a:avLst/>
                </a:prstGeom>
              </p:spPr>
            </p:pic>
            <p:sp>
              <p:nvSpPr>
                <p:cNvPr id="40" name="Rectangle: Diagonal Corners Rounded 39">
                  <a:extLst>
                    <a:ext uri="{FF2B5EF4-FFF2-40B4-BE49-F238E27FC236}">
                      <a16:creationId xmlns:a16="http://schemas.microsoft.com/office/drawing/2014/main" id="{D466955F-0E26-A202-0E54-E55480F15DD4}"/>
                    </a:ext>
                  </a:extLst>
                </p:cNvPr>
                <p:cNvSpPr/>
                <p:nvPr/>
              </p:nvSpPr>
              <p:spPr>
                <a:xfrm>
                  <a:off x="8492194" y="3177249"/>
                  <a:ext cx="293666" cy="515283"/>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2506872E-C677-47D3-EA14-85B5FDFB3C67}"/>
                  </a:ext>
                </a:extLst>
              </p:cNvPr>
              <p:cNvPicPr>
                <a:picLocks noChangeAspect="1"/>
              </p:cNvPicPr>
              <p:nvPr/>
            </p:nvPicPr>
            <p:blipFill>
              <a:blip r:embed="rId10">
                <a:clrChange>
                  <a:clrFrom>
                    <a:srgbClr val="FDFDFD"/>
                  </a:clrFrom>
                  <a:clrTo>
                    <a:srgbClr val="FDFDFD">
                      <a:alpha val="0"/>
                    </a:srgbClr>
                  </a:clrTo>
                </a:clrChange>
              </a:blip>
              <a:stretch>
                <a:fillRect/>
              </a:stretch>
            </p:blipFill>
            <p:spPr>
              <a:xfrm>
                <a:off x="8257460" y="3099764"/>
                <a:ext cx="835224" cy="591363"/>
              </a:xfrm>
              <a:prstGeom prst="rect">
                <a:avLst/>
              </a:prstGeom>
            </p:spPr>
          </p:pic>
          <p:pic>
            <p:nvPicPr>
              <p:cNvPr id="48" name="Picture 47" descr="A picture containing shoji&#10;&#10;Description automatically generated">
                <a:extLst>
                  <a:ext uri="{FF2B5EF4-FFF2-40B4-BE49-F238E27FC236}">
                    <a16:creationId xmlns:a16="http://schemas.microsoft.com/office/drawing/2014/main" id="{2BB8143E-1982-3852-0543-5FB0EBAF3487}"/>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13007" t="-854" r="-13007" b="83030"/>
              <a:stretch/>
            </p:blipFill>
            <p:spPr>
              <a:xfrm>
                <a:off x="8522535" y="2653612"/>
                <a:ext cx="1383367" cy="196521"/>
              </a:xfrm>
              <a:prstGeom prst="rect">
                <a:avLst/>
              </a:prstGeom>
            </p:spPr>
          </p:pic>
          <p:pic>
            <p:nvPicPr>
              <p:cNvPr id="46" name="Picture 45" descr="A picture containing shoji&#10;&#10;Description automatically generated">
                <a:extLst>
                  <a:ext uri="{FF2B5EF4-FFF2-40B4-BE49-F238E27FC236}">
                    <a16:creationId xmlns:a16="http://schemas.microsoft.com/office/drawing/2014/main" id="{095D001B-AE15-E3A2-B7CA-5CF4CC1579C4}"/>
                  </a:ext>
                </a:extLst>
              </p:cNvPr>
              <p:cNvPicPr>
                <a:picLocks noChangeAspect="1"/>
              </p:cNvPicPr>
              <p:nvPr/>
            </p:nvPicPr>
            <p:blipFill rotWithShape="1">
              <a:blip r:embed="rId8">
                <a:clrChange>
                  <a:clrFrom>
                    <a:srgbClr val="787878"/>
                  </a:clrFrom>
                  <a:clrTo>
                    <a:srgbClr val="787878">
                      <a:alpha val="0"/>
                    </a:srgbClr>
                  </a:clrTo>
                </a:clrChange>
                <a:duotone>
                  <a:schemeClr val="bg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13007" t="-855" r="-13007" b="77077"/>
              <a:stretch/>
            </p:blipFill>
            <p:spPr>
              <a:xfrm>
                <a:off x="8522534" y="2642433"/>
                <a:ext cx="1383367" cy="262160"/>
              </a:xfrm>
              <a:prstGeom prst="rect">
                <a:avLst/>
              </a:prstGeom>
            </p:spPr>
          </p:pic>
        </p:grpSp>
      </p:grpSp>
      <p:pic>
        <p:nvPicPr>
          <p:cNvPr id="52" name="Picture 51">
            <a:extLst>
              <a:ext uri="{FF2B5EF4-FFF2-40B4-BE49-F238E27FC236}">
                <a16:creationId xmlns:a16="http://schemas.microsoft.com/office/drawing/2014/main" id="{89EE8A07-4473-E9BF-F5F3-B3B56B8D0A8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897894" y="2021227"/>
            <a:ext cx="629618" cy="651788"/>
          </a:xfrm>
          <a:prstGeom prst="rect">
            <a:avLst/>
          </a:prstGeom>
        </p:spPr>
      </p:pic>
      <p:pic>
        <p:nvPicPr>
          <p:cNvPr id="57" name="Picture 56">
            <a:extLst>
              <a:ext uri="{FF2B5EF4-FFF2-40B4-BE49-F238E27FC236}">
                <a16:creationId xmlns:a16="http://schemas.microsoft.com/office/drawing/2014/main" id="{82F970FA-0347-885A-0D7B-F55F352FCB84}"/>
              </a:ext>
            </a:extLst>
          </p:cNvPr>
          <p:cNvPicPr>
            <a:picLocks noChangeAspect="1"/>
          </p:cNvPicPr>
          <p:nvPr/>
        </p:nvPicPr>
        <p:blipFill>
          <a:blip r:embed="rId3"/>
          <a:stretch>
            <a:fillRect/>
          </a:stretch>
        </p:blipFill>
        <p:spPr>
          <a:xfrm>
            <a:off x="5542263" y="3037066"/>
            <a:ext cx="1735585" cy="500014"/>
          </a:xfrm>
          <a:prstGeom prst="rect">
            <a:avLst/>
          </a:prstGeom>
        </p:spPr>
      </p:pic>
      <p:sp>
        <p:nvSpPr>
          <p:cNvPr id="10" name="TextBox 9">
            <a:extLst>
              <a:ext uri="{FF2B5EF4-FFF2-40B4-BE49-F238E27FC236}">
                <a16:creationId xmlns:a16="http://schemas.microsoft.com/office/drawing/2014/main" id="{C9B81288-F9A7-98BE-6C05-CFE1F4385015}"/>
              </a:ext>
            </a:extLst>
          </p:cNvPr>
          <p:cNvSpPr txBox="1"/>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Data – Relational Database</a:t>
            </a:r>
          </a:p>
        </p:txBody>
      </p:sp>
      <p:pic>
        <p:nvPicPr>
          <p:cNvPr id="12" name="Graphic 11" descr="Database with solid fill">
            <a:extLst>
              <a:ext uri="{FF2B5EF4-FFF2-40B4-BE49-F238E27FC236}">
                <a16:creationId xmlns:a16="http://schemas.microsoft.com/office/drawing/2014/main" id="{49D2FF6A-C9B6-3876-7F37-6DBF68688DD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6527" y="399140"/>
            <a:ext cx="613315" cy="613315"/>
          </a:xfrm>
          <a:prstGeom prst="rect">
            <a:avLst/>
          </a:prstGeom>
        </p:spPr>
      </p:pic>
    </p:spTree>
    <p:extLst>
      <p:ext uri="{BB962C8B-B14F-4D97-AF65-F5344CB8AC3E}">
        <p14:creationId xmlns:p14="http://schemas.microsoft.com/office/powerpoint/2010/main" val="1990325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3A2F87E8-DF68-9916-F85B-69D99EA0F0A0}"/>
              </a:ext>
            </a:extLst>
          </p:cNvPr>
          <p:cNvGraphicFramePr>
            <a:graphicFrameLocks noGrp="1"/>
          </p:cNvGraphicFramePr>
          <p:nvPr>
            <p:extLst>
              <p:ext uri="{D42A27DB-BD31-4B8C-83A1-F6EECF244321}">
                <p14:modId xmlns:p14="http://schemas.microsoft.com/office/powerpoint/2010/main" val="4078097563"/>
              </p:ext>
            </p:extLst>
          </p:nvPr>
        </p:nvGraphicFramePr>
        <p:xfrm>
          <a:off x="465820" y="3744057"/>
          <a:ext cx="8702505" cy="2352040"/>
        </p:xfrm>
        <a:graphic>
          <a:graphicData uri="http://schemas.openxmlformats.org/drawingml/2006/table">
            <a:tbl>
              <a:tblPr firstRow="1" bandRow="1">
                <a:tableStyleId>{2D5ABB26-0587-4C30-8999-92F81FD0307C}</a:tableStyleId>
              </a:tblPr>
              <a:tblGrid>
                <a:gridCol w="1641304">
                  <a:extLst>
                    <a:ext uri="{9D8B030D-6E8A-4147-A177-3AD203B41FA5}">
                      <a16:colId xmlns:a16="http://schemas.microsoft.com/office/drawing/2014/main" val="2433642457"/>
                    </a:ext>
                  </a:extLst>
                </a:gridCol>
                <a:gridCol w="1416050">
                  <a:extLst>
                    <a:ext uri="{9D8B030D-6E8A-4147-A177-3AD203B41FA5}">
                      <a16:colId xmlns:a16="http://schemas.microsoft.com/office/drawing/2014/main" val="44851144"/>
                    </a:ext>
                  </a:extLst>
                </a:gridCol>
                <a:gridCol w="5645151">
                  <a:extLst>
                    <a:ext uri="{9D8B030D-6E8A-4147-A177-3AD203B41FA5}">
                      <a16:colId xmlns:a16="http://schemas.microsoft.com/office/drawing/2014/main" val="2156627405"/>
                    </a:ext>
                  </a:extLst>
                </a:gridCol>
              </a:tblGrid>
              <a:tr h="370840">
                <a:tc>
                  <a:txBody>
                    <a:bodyPr/>
                    <a:lstStyle/>
                    <a:p>
                      <a:pPr marL="0" algn="l" defTabSz="914400" rtl="0" eaLnBrk="1" latinLnBrk="0" hangingPunct="1"/>
                      <a:r>
                        <a:rPr lang="en-US" sz="1800" kern="1200" dirty="0">
                          <a:solidFill>
                            <a:schemeClr val="bg1"/>
                          </a:solidFill>
                          <a:latin typeface="+mn-l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n-lt"/>
                          <a:ea typeface="+mn-ea"/>
                          <a:cs typeface="+mn-cs"/>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dirty="0">
                          <a:solidFill>
                            <a:schemeClr val="bg1"/>
                          </a:solidFill>
                        </a:rPr>
                        <a:t>Tool Tip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4216337951"/>
                  </a:ext>
                </a:extLst>
              </a:tr>
              <a:tr h="370840">
                <a:tc>
                  <a:txBody>
                    <a:bodyPr/>
                    <a:lstStyle/>
                    <a:p>
                      <a:r>
                        <a:rPr lang="en-US" sz="2000" b="1" kern="1200" dirty="0">
                          <a:solidFill>
                            <a:srgbClr val="3B454E"/>
                          </a:solidFill>
                          <a:latin typeface="gitbook-content-font"/>
                          <a:ea typeface="+mn-ea"/>
                          <a:cs typeface="+mn-cs"/>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3041575"/>
                  </a:ext>
                </a:extLst>
              </a:tr>
              <a:tr h="370840">
                <a:tc>
                  <a:txBody>
                    <a:bodyPr/>
                    <a:lstStyle/>
                    <a:p>
                      <a:r>
                        <a:rPr lang="en-US" sz="2000" b="1" kern="1200" dirty="0">
                          <a:solidFill>
                            <a:srgbClr val="3B454E"/>
                          </a:solidFill>
                          <a:latin typeface="gitbook-content-fon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3597169"/>
                  </a:ext>
                </a:extLst>
              </a:tr>
              <a:tr h="370840">
                <a:tc>
                  <a:txBody>
                    <a:bodyPr/>
                    <a:lstStyle/>
                    <a:p>
                      <a:r>
                        <a:rPr lang="en-US" sz="2000" b="1" kern="1200" dirty="0" err="1">
                          <a:solidFill>
                            <a:srgbClr val="3B454E"/>
                          </a:solidFill>
                          <a:latin typeface="gitbook-content-font"/>
                          <a:ea typeface="+mn-ea"/>
                          <a:cs typeface="+mn-cs"/>
                        </a:rPr>
                        <a:t>isMonoply</a:t>
                      </a:r>
                      <a:endParaRPr lang="en-US" sz="2000" b="1" kern="1200" dirty="0">
                        <a:solidFill>
                          <a:srgbClr val="3B454E"/>
                        </a:solidFill>
                        <a:latin typeface="gitbook-content-fon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042123"/>
                  </a:ext>
                </a:extLst>
              </a:tr>
              <a:tr h="370840">
                <a:tc>
                  <a:txBody>
                    <a:bodyPr/>
                    <a:lstStyle/>
                    <a:p>
                      <a:r>
                        <a:rPr lang="en-US" sz="2000" b="1" kern="1200" dirty="0" err="1">
                          <a:solidFill>
                            <a:srgbClr val="3B454E"/>
                          </a:solidFill>
                          <a:latin typeface="gitbook-content-font"/>
                          <a:ea typeface="+mn-ea"/>
                          <a:cs typeface="+mn-cs"/>
                        </a:rPr>
                        <a:t>IsMortgaged</a:t>
                      </a:r>
                      <a:endParaRPr lang="en-US" sz="2000" b="1" kern="1200" dirty="0">
                        <a:solidFill>
                          <a:srgbClr val="3B454E"/>
                        </a:solidFill>
                        <a:latin typeface="gitbook-content-fon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940764"/>
                  </a:ext>
                </a:extLst>
              </a:tr>
              <a:tr h="370840">
                <a:tc>
                  <a:txBody>
                    <a:bodyPr/>
                    <a:lstStyle/>
                    <a:p>
                      <a:r>
                        <a:rPr lang="en-US" sz="2000" b="1" kern="1200" dirty="0">
                          <a:solidFill>
                            <a:srgbClr val="3B454E"/>
                          </a:solidFill>
                          <a:latin typeface="gitbook-content-font"/>
                          <a:ea typeface="+mn-ea"/>
                          <a:cs typeface="+mn-cs"/>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408450"/>
                  </a:ext>
                </a:extLst>
              </a:tr>
            </a:tbl>
          </a:graphicData>
        </a:graphic>
      </p:graphicFrame>
      <p:grpSp>
        <p:nvGrpSpPr>
          <p:cNvPr id="2" name="Group 1">
            <a:extLst>
              <a:ext uri="{FF2B5EF4-FFF2-40B4-BE49-F238E27FC236}">
                <a16:creationId xmlns:a16="http://schemas.microsoft.com/office/drawing/2014/main" id="{29EACB3B-5815-FE84-F16B-212F7317F925}"/>
              </a:ext>
            </a:extLst>
          </p:cNvPr>
          <p:cNvGrpSpPr/>
          <p:nvPr/>
        </p:nvGrpSpPr>
        <p:grpSpPr>
          <a:xfrm>
            <a:off x="5272599" y="1375016"/>
            <a:ext cx="2289283" cy="1600200"/>
            <a:chOff x="3580584" y="3429000"/>
            <a:chExt cx="2289283" cy="1600200"/>
          </a:xfrm>
        </p:grpSpPr>
        <p:pic>
          <p:nvPicPr>
            <p:cNvPr id="5" name="Picture 4" descr="A picture containing shoji, indoor, window&#10;&#10;Description automatically generated">
              <a:extLst>
                <a:ext uri="{FF2B5EF4-FFF2-40B4-BE49-F238E27FC236}">
                  <a16:creationId xmlns:a16="http://schemas.microsoft.com/office/drawing/2014/main" id="{AD47BA5A-E7C5-784D-FFDE-E89F48E5301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17757" y="3429000"/>
              <a:ext cx="1752110" cy="1394232"/>
            </a:xfrm>
            <a:prstGeom prst="rect">
              <a:avLst/>
            </a:prstGeom>
          </p:spPr>
        </p:pic>
        <p:pic>
          <p:nvPicPr>
            <p:cNvPr id="7" name="Picture 6" descr="Diagram, shape, rectangle&#10;&#10;Description automatically generated">
              <a:extLst>
                <a:ext uri="{FF2B5EF4-FFF2-40B4-BE49-F238E27FC236}">
                  <a16:creationId xmlns:a16="http://schemas.microsoft.com/office/drawing/2014/main" id="{B6345638-89A1-8550-3A8A-5B098F0E79E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29607" b="50143"/>
            <a:stretch/>
          </p:blipFill>
          <p:spPr>
            <a:xfrm>
              <a:off x="3580584" y="4115956"/>
              <a:ext cx="1289409" cy="913244"/>
            </a:xfrm>
            <a:prstGeom prst="rect">
              <a:avLst/>
            </a:prstGeom>
          </p:spPr>
        </p:pic>
        <p:pic>
          <p:nvPicPr>
            <p:cNvPr id="8" name="Picture 7" descr="A picture containing text, businesscard, accessory, envelope&#10;&#10;Description automatically generated">
              <a:extLst>
                <a:ext uri="{FF2B5EF4-FFF2-40B4-BE49-F238E27FC236}">
                  <a16:creationId xmlns:a16="http://schemas.microsoft.com/office/drawing/2014/main" id="{281B4787-BA37-7702-F4C6-EC62112D1D1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25289" y="3464560"/>
              <a:ext cx="217423" cy="238759"/>
            </a:xfrm>
            <a:prstGeom prst="rect">
              <a:avLst/>
            </a:prstGeom>
          </p:spPr>
        </p:pic>
        <p:sp>
          <p:nvSpPr>
            <p:cNvPr id="9" name="TextBox 8">
              <a:extLst>
                <a:ext uri="{FF2B5EF4-FFF2-40B4-BE49-F238E27FC236}">
                  <a16:creationId xmlns:a16="http://schemas.microsoft.com/office/drawing/2014/main" id="{328F4974-3AEC-8E57-2B7D-AF42199B6C74}"/>
                </a:ext>
              </a:extLst>
            </p:cNvPr>
            <p:cNvSpPr txBox="1"/>
            <p:nvPr/>
          </p:nvSpPr>
          <p:spPr>
            <a:xfrm>
              <a:off x="4406989" y="3441262"/>
              <a:ext cx="749300" cy="307777"/>
            </a:xfrm>
            <a:prstGeom prst="rect">
              <a:avLst/>
            </a:prstGeom>
            <a:noFill/>
          </p:spPr>
          <p:txBody>
            <a:bodyPr wrap="square">
              <a:spAutoFit/>
            </a:bodyPr>
            <a:lstStyle/>
            <a:p>
              <a:r>
                <a:rPr lang="en-US" sz="1400" b="1" dirty="0">
                  <a:solidFill>
                    <a:srgbClr val="3B454E"/>
                  </a:solidFill>
                  <a:latin typeface="gitbook-content-font"/>
                </a:rPr>
                <a:t>Rooms</a:t>
              </a:r>
            </a:p>
          </p:txBody>
        </p:sp>
      </p:grpSp>
      <p:sp>
        <p:nvSpPr>
          <p:cNvPr id="16" name="TextBox 15">
            <a:extLst>
              <a:ext uri="{FF2B5EF4-FFF2-40B4-BE49-F238E27FC236}">
                <a16:creationId xmlns:a16="http://schemas.microsoft.com/office/drawing/2014/main" id="{B8D4BDCB-105F-439A-5015-CC4BD5A28884}"/>
              </a:ext>
            </a:extLst>
          </p:cNvPr>
          <p:cNvSpPr txBox="1"/>
          <p:nvPr/>
        </p:nvSpPr>
        <p:spPr>
          <a:xfrm>
            <a:off x="50800" y="40100"/>
            <a:ext cx="6661150" cy="892552"/>
          </a:xfrm>
          <a:prstGeom prst="rect">
            <a:avLst/>
          </a:prstGeom>
          <a:noFill/>
        </p:spPr>
        <p:txBody>
          <a:bodyPr wrap="squar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Data – Board Spaces </a:t>
            </a:r>
          </a:p>
        </p:txBody>
      </p:sp>
      <p:pic>
        <p:nvPicPr>
          <p:cNvPr id="18" name="Picture 17" descr="A picture containing logo&#10;&#10;Description automatically generated">
            <a:extLst>
              <a:ext uri="{FF2B5EF4-FFF2-40B4-BE49-F238E27FC236}">
                <a16:creationId xmlns:a16="http://schemas.microsoft.com/office/drawing/2014/main" id="{448CA766-F14F-13C3-0ACE-D79A09456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749" y="454266"/>
            <a:ext cx="342445" cy="457200"/>
          </a:xfrm>
          <a:prstGeom prst="rect">
            <a:avLst/>
          </a:prstGeom>
        </p:spPr>
      </p:pic>
      <p:sp>
        <p:nvSpPr>
          <p:cNvPr id="20" name="TextBox 19">
            <a:extLst>
              <a:ext uri="{FF2B5EF4-FFF2-40B4-BE49-F238E27FC236}">
                <a16:creationId xmlns:a16="http://schemas.microsoft.com/office/drawing/2014/main" id="{A81B9128-BE7B-36AD-C16C-46BDFB63DB72}"/>
              </a:ext>
            </a:extLst>
          </p:cNvPr>
          <p:cNvSpPr txBox="1"/>
          <p:nvPr/>
        </p:nvSpPr>
        <p:spPr>
          <a:xfrm>
            <a:off x="376749" y="3159282"/>
            <a:ext cx="6102350" cy="584775"/>
          </a:xfrm>
          <a:prstGeom prst="rect">
            <a:avLst/>
          </a:prstGeom>
          <a:noFill/>
        </p:spPr>
        <p:txBody>
          <a:bodyPr wrap="square">
            <a:spAutoFit/>
          </a:bodyPr>
          <a:lstStyle/>
          <a:p>
            <a:r>
              <a:rPr lang="en-US" sz="3200" b="1" dirty="0">
                <a:solidFill>
                  <a:srgbClr val="3B454E"/>
                </a:solidFill>
                <a:latin typeface="gitbook-content-font"/>
              </a:rPr>
              <a:t>Parameters</a:t>
            </a:r>
            <a:endParaRPr lang="en-US" sz="3200" dirty="0"/>
          </a:p>
        </p:txBody>
      </p:sp>
    </p:spTree>
    <p:extLst>
      <p:ext uri="{BB962C8B-B14F-4D97-AF65-F5344CB8AC3E}">
        <p14:creationId xmlns:p14="http://schemas.microsoft.com/office/powerpoint/2010/main" val="950133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3A2F87E8-DF68-9916-F85B-69D99EA0F0A0}"/>
              </a:ext>
            </a:extLst>
          </p:cNvPr>
          <p:cNvGraphicFramePr>
            <a:graphicFrameLocks noGrp="1"/>
          </p:cNvGraphicFramePr>
          <p:nvPr/>
        </p:nvGraphicFramePr>
        <p:xfrm>
          <a:off x="3025946" y="2201007"/>
          <a:ext cx="8702505" cy="2352040"/>
        </p:xfrm>
        <a:graphic>
          <a:graphicData uri="http://schemas.openxmlformats.org/drawingml/2006/table">
            <a:tbl>
              <a:tblPr firstRow="1" bandRow="1">
                <a:tableStyleId>{2D5ABB26-0587-4C30-8999-92F81FD0307C}</a:tableStyleId>
              </a:tblPr>
              <a:tblGrid>
                <a:gridCol w="1641304">
                  <a:extLst>
                    <a:ext uri="{9D8B030D-6E8A-4147-A177-3AD203B41FA5}">
                      <a16:colId xmlns:a16="http://schemas.microsoft.com/office/drawing/2014/main" val="2433642457"/>
                    </a:ext>
                  </a:extLst>
                </a:gridCol>
                <a:gridCol w="1416050">
                  <a:extLst>
                    <a:ext uri="{9D8B030D-6E8A-4147-A177-3AD203B41FA5}">
                      <a16:colId xmlns:a16="http://schemas.microsoft.com/office/drawing/2014/main" val="44851144"/>
                    </a:ext>
                  </a:extLst>
                </a:gridCol>
                <a:gridCol w="5645151">
                  <a:extLst>
                    <a:ext uri="{9D8B030D-6E8A-4147-A177-3AD203B41FA5}">
                      <a16:colId xmlns:a16="http://schemas.microsoft.com/office/drawing/2014/main" val="2156627405"/>
                    </a:ext>
                  </a:extLst>
                </a:gridCol>
              </a:tblGrid>
              <a:tr h="370840">
                <a:tc>
                  <a:txBody>
                    <a:bodyPr/>
                    <a:lstStyle/>
                    <a:p>
                      <a:pPr marL="0" algn="l" defTabSz="914400" rtl="0" eaLnBrk="1" latinLnBrk="0" hangingPunct="1"/>
                      <a:r>
                        <a:rPr lang="en-US" sz="1800" kern="1200" dirty="0">
                          <a:solidFill>
                            <a:schemeClr val="bg1"/>
                          </a:solidFill>
                          <a:latin typeface="+mn-l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n-lt"/>
                          <a:ea typeface="+mn-ea"/>
                          <a:cs typeface="+mn-cs"/>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dirty="0">
                          <a:solidFill>
                            <a:schemeClr val="bg1"/>
                          </a:solidFill>
                        </a:rPr>
                        <a:t>Tool Tip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4216337951"/>
                  </a:ext>
                </a:extLst>
              </a:tr>
              <a:tr h="370840">
                <a:tc>
                  <a:txBody>
                    <a:bodyPr/>
                    <a:lstStyle/>
                    <a:p>
                      <a:r>
                        <a:rPr lang="en-US" sz="2000" b="1" kern="1200" dirty="0">
                          <a:solidFill>
                            <a:srgbClr val="3B454E"/>
                          </a:solidFill>
                          <a:latin typeface="gitbook-content-font"/>
                          <a:ea typeface="+mn-ea"/>
                          <a:cs typeface="+mn-cs"/>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3041575"/>
                  </a:ext>
                </a:extLst>
              </a:tr>
              <a:tr h="370840">
                <a:tc>
                  <a:txBody>
                    <a:bodyPr/>
                    <a:lstStyle/>
                    <a:p>
                      <a:r>
                        <a:rPr lang="en-US" sz="2000" b="1" kern="1200" dirty="0">
                          <a:solidFill>
                            <a:srgbClr val="3B454E"/>
                          </a:solidFill>
                          <a:latin typeface="gitbook-content-fon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3597169"/>
                  </a:ext>
                </a:extLst>
              </a:tr>
              <a:tr h="370840">
                <a:tc>
                  <a:txBody>
                    <a:bodyPr/>
                    <a:lstStyle/>
                    <a:p>
                      <a:r>
                        <a:rPr lang="en-US" sz="2000" b="1" kern="1200" dirty="0" err="1">
                          <a:solidFill>
                            <a:srgbClr val="3B454E"/>
                          </a:solidFill>
                          <a:latin typeface="gitbook-content-font"/>
                          <a:ea typeface="+mn-ea"/>
                          <a:cs typeface="+mn-cs"/>
                        </a:rPr>
                        <a:t>isMonoply</a:t>
                      </a:r>
                      <a:endParaRPr lang="en-US" sz="2000" b="1" kern="1200" dirty="0">
                        <a:solidFill>
                          <a:srgbClr val="3B454E"/>
                        </a:solidFill>
                        <a:latin typeface="gitbook-content-fon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042123"/>
                  </a:ext>
                </a:extLst>
              </a:tr>
              <a:tr h="370840">
                <a:tc>
                  <a:txBody>
                    <a:bodyPr/>
                    <a:lstStyle/>
                    <a:p>
                      <a:r>
                        <a:rPr lang="en-US" sz="2000" b="1" kern="1200" dirty="0" err="1">
                          <a:solidFill>
                            <a:srgbClr val="3B454E"/>
                          </a:solidFill>
                          <a:latin typeface="gitbook-content-font"/>
                          <a:ea typeface="+mn-ea"/>
                          <a:cs typeface="+mn-cs"/>
                        </a:rPr>
                        <a:t>IsMortgaged</a:t>
                      </a:r>
                      <a:endParaRPr lang="en-US" sz="2000" b="1" kern="1200" dirty="0">
                        <a:solidFill>
                          <a:srgbClr val="3B454E"/>
                        </a:solidFill>
                        <a:latin typeface="gitbook-content-fon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940764"/>
                  </a:ext>
                </a:extLst>
              </a:tr>
              <a:tr h="370840">
                <a:tc>
                  <a:txBody>
                    <a:bodyPr/>
                    <a:lstStyle/>
                    <a:p>
                      <a:r>
                        <a:rPr lang="en-US" sz="2000" b="1" kern="1200" dirty="0">
                          <a:solidFill>
                            <a:srgbClr val="3B454E"/>
                          </a:solidFill>
                          <a:latin typeface="gitbook-content-font"/>
                          <a:ea typeface="+mn-ea"/>
                          <a:cs typeface="+mn-cs"/>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408450"/>
                  </a:ext>
                </a:extLst>
              </a:tr>
            </a:tbl>
          </a:graphicData>
        </a:graphic>
      </p:graphicFrame>
      <p:sp>
        <p:nvSpPr>
          <p:cNvPr id="16" name="TextBox 15">
            <a:extLst>
              <a:ext uri="{FF2B5EF4-FFF2-40B4-BE49-F238E27FC236}">
                <a16:creationId xmlns:a16="http://schemas.microsoft.com/office/drawing/2014/main" id="{B8D4BDCB-105F-439A-5015-CC4BD5A28884}"/>
              </a:ext>
            </a:extLst>
          </p:cNvPr>
          <p:cNvSpPr txBox="1"/>
          <p:nvPr/>
        </p:nvSpPr>
        <p:spPr>
          <a:xfrm>
            <a:off x="50800" y="40100"/>
            <a:ext cx="6661150" cy="892552"/>
          </a:xfrm>
          <a:prstGeom prst="rect">
            <a:avLst/>
          </a:prstGeom>
          <a:noFill/>
        </p:spPr>
        <p:txBody>
          <a:bodyPr wrap="squar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Data – Rooms </a:t>
            </a:r>
          </a:p>
        </p:txBody>
      </p:sp>
      <p:pic>
        <p:nvPicPr>
          <p:cNvPr id="18" name="Picture 17" descr="A picture containing logo&#10;&#10;Description automatically generated">
            <a:extLst>
              <a:ext uri="{FF2B5EF4-FFF2-40B4-BE49-F238E27FC236}">
                <a16:creationId xmlns:a16="http://schemas.microsoft.com/office/drawing/2014/main" id="{448CA766-F14F-13C3-0ACE-D79A09456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49" y="454266"/>
            <a:ext cx="342445" cy="457200"/>
          </a:xfrm>
          <a:prstGeom prst="rect">
            <a:avLst/>
          </a:prstGeom>
        </p:spPr>
      </p:pic>
      <p:sp>
        <p:nvSpPr>
          <p:cNvPr id="20" name="TextBox 19">
            <a:extLst>
              <a:ext uri="{FF2B5EF4-FFF2-40B4-BE49-F238E27FC236}">
                <a16:creationId xmlns:a16="http://schemas.microsoft.com/office/drawing/2014/main" id="{A81B9128-BE7B-36AD-C16C-46BDFB63DB72}"/>
              </a:ext>
            </a:extLst>
          </p:cNvPr>
          <p:cNvSpPr txBox="1"/>
          <p:nvPr/>
        </p:nvSpPr>
        <p:spPr>
          <a:xfrm>
            <a:off x="2936875" y="1616232"/>
            <a:ext cx="6102350" cy="584775"/>
          </a:xfrm>
          <a:prstGeom prst="rect">
            <a:avLst/>
          </a:prstGeom>
          <a:noFill/>
        </p:spPr>
        <p:txBody>
          <a:bodyPr wrap="square">
            <a:spAutoFit/>
          </a:bodyPr>
          <a:lstStyle/>
          <a:p>
            <a:r>
              <a:rPr lang="en-US" sz="3200" b="1" dirty="0">
                <a:solidFill>
                  <a:srgbClr val="3B454E"/>
                </a:solidFill>
                <a:latin typeface="gitbook-content-font"/>
              </a:rPr>
              <a:t>Parameters</a:t>
            </a:r>
            <a:endParaRPr lang="en-US" sz="3200" dirty="0"/>
          </a:p>
        </p:txBody>
      </p:sp>
      <p:grpSp>
        <p:nvGrpSpPr>
          <p:cNvPr id="3" name="Group 2">
            <a:extLst>
              <a:ext uri="{FF2B5EF4-FFF2-40B4-BE49-F238E27FC236}">
                <a16:creationId xmlns:a16="http://schemas.microsoft.com/office/drawing/2014/main" id="{47BCB16A-68AC-6769-6CE5-87044DCB5228}"/>
              </a:ext>
            </a:extLst>
          </p:cNvPr>
          <p:cNvGrpSpPr/>
          <p:nvPr/>
        </p:nvGrpSpPr>
        <p:grpSpPr>
          <a:xfrm>
            <a:off x="376749" y="2674586"/>
            <a:ext cx="2170967" cy="1508827"/>
            <a:chOff x="2707728" y="2845423"/>
            <a:chExt cx="2170967" cy="1508827"/>
          </a:xfrm>
        </p:grpSpPr>
        <p:pic>
          <p:nvPicPr>
            <p:cNvPr id="4" name="Picture 3" descr="A picture containing shoji, indoor, window&#10;&#10;Description automatically generated">
              <a:extLst>
                <a:ext uri="{FF2B5EF4-FFF2-40B4-BE49-F238E27FC236}">
                  <a16:creationId xmlns:a16="http://schemas.microsoft.com/office/drawing/2014/main" id="{F0621D1B-E771-BFAB-AD94-3861209798A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26585" y="2845423"/>
              <a:ext cx="1752110" cy="1394232"/>
            </a:xfrm>
            <a:prstGeom prst="rect">
              <a:avLst/>
            </a:prstGeom>
          </p:spPr>
        </p:pic>
        <p:pic>
          <p:nvPicPr>
            <p:cNvPr id="10" name="Picture 9" descr="A picture containing text, businesscard, accessory, envelope&#10;&#10;Description automatically generated">
              <a:extLst>
                <a:ext uri="{FF2B5EF4-FFF2-40B4-BE49-F238E27FC236}">
                  <a16:creationId xmlns:a16="http://schemas.microsoft.com/office/drawing/2014/main" id="{7ABD12BB-4DD4-4E6C-B148-17FD1B62A94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4117" y="2880983"/>
              <a:ext cx="217423" cy="238759"/>
            </a:xfrm>
            <a:prstGeom prst="rect">
              <a:avLst/>
            </a:prstGeom>
          </p:spPr>
        </p:pic>
        <p:sp>
          <p:nvSpPr>
            <p:cNvPr id="11" name="TextBox 10">
              <a:extLst>
                <a:ext uri="{FF2B5EF4-FFF2-40B4-BE49-F238E27FC236}">
                  <a16:creationId xmlns:a16="http://schemas.microsoft.com/office/drawing/2014/main" id="{FB544042-45FE-315D-A446-95975CC9EDEB}"/>
                </a:ext>
              </a:extLst>
            </p:cNvPr>
            <p:cNvSpPr txBox="1"/>
            <p:nvPr/>
          </p:nvSpPr>
          <p:spPr>
            <a:xfrm>
              <a:off x="3415817" y="2857685"/>
              <a:ext cx="1341926" cy="307777"/>
            </a:xfrm>
            <a:prstGeom prst="rect">
              <a:avLst/>
            </a:prstGeom>
            <a:noFill/>
          </p:spPr>
          <p:txBody>
            <a:bodyPr wrap="square">
              <a:spAutoFit/>
            </a:bodyPr>
            <a:lstStyle/>
            <a:p>
              <a:r>
                <a:rPr lang="en-US" sz="1400" b="1" dirty="0">
                  <a:solidFill>
                    <a:srgbClr val="3B454E"/>
                  </a:solidFill>
                  <a:latin typeface="gitbook-content-font"/>
                </a:rPr>
                <a:t>Generic Model</a:t>
              </a:r>
            </a:p>
          </p:txBody>
        </p:sp>
        <p:pic>
          <p:nvPicPr>
            <p:cNvPr id="12" name="Picture 11">
              <a:extLst>
                <a:ext uri="{FF2B5EF4-FFF2-40B4-BE49-F238E27FC236}">
                  <a16:creationId xmlns:a16="http://schemas.microsoft.com/office/drawing/2014/main" id="{3458940B-1EDF-841E-1DC1-69716B144CCB}"/>
                </a:ext>
              </a:extLst>
            </p:cNvPr>
            <p:cNvPicPr>
              <a:picLocks noChangeAspect="1"/>
            </p:cNvPicPr>
            <p:nvPr/>
          </p:nvPicPr>
          <p:blipFill>
            <a:blip r:embed="rId6">
              <a:clrChange>
                <a:clrFrom>
                  <a:srgbClr val="FDFDFD"/>
                </a:clrFrom>
                <a:clrTo>
                  <a:srgbClr val="FDFDFD">
                    <a:alpha val="0"/>
                  </a:srgbClr>
                </a:clrTo>
              </a:clrChange>
            </a:blip>
            <a:stretch>
              <a:fillRect/>
            </a:stretch>
          </p:blipFill>
          <p:spPr>
            <a:xfrm>
              <a:off x="2707728" y="3608852"/>
              <a:ext cx="1052778" cy="745398"/>
            </a:xfrm>
            <a:prstGeom prst="rect">
              <a:avLst/>
            </a:prstGeom>
          </p:spPr>
        </p:pic>
      </p:grpSp>
    </p:spTree>
    <p:extLst>
      <p:ext uri="{BB962C8B-B14F-4D97-AF65-F5344CB8AC3E}">
        <p14:creationId xmlns:p14="http://schemas.microsoft.com/office/powerpoint/2010/main" val="876728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BFD2EEF-4604-2BCD-3C0F-8AF32925EE82}"/>
              </a:ext>
            </a:extLst>
          </p:cNvPr>
          <p:cNvSpPr txBox="1"/>
          <p:nvPr/>
        </p:nvSpPr>
        <p:spPr>
          <a:xfrm>
            <a:off x="50800" y="40100"/>
            <a:ext cx="6661150" cy="892552"/>
          </a:xfrm>
          <a:prstGeom prst="rect">
            <a:avLst/>
          </a:prstGeom>
          <a:noFill/>
        </p:spPr>
        <p:txBody>
          <a:bodyPr wrap="squar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Data – Board Spaces </a:t>
            </a:r>
          </a:p>
        </p:txBody>
      </p:sp>
      <p:pic>
        <p:nvPicPr>
          <p:cNvPr id="22" name="Picture 21" descr="A picture containing logo&#10;&#10;Description automatically generated">
            <a:extLst>
              <a:ext uri="{FF2B5EF4-FFF2-40B4-BE49-F238E27FC236}">
                <a16:creationId xmlns:a16="http://schemas.microsoft.com/office/drawing/2014/main" id="{BFE21DDE-D518-79CE-6AEF-680E9DF6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49" y="454266"/>
            <a:ext cx="342445" cy="457200"/>
          </a:xfrm>
          <a:prstGeom prst="rect">
            <a:avLst/>
          </a:prstGeom>
        </p:spPr>
      </p:pic>
      <p:grpSp>
        <p:nvGrpSpPr>
          <p:cNvPr id="25" name="Group 24">
            <a:extLst>
              <a:ext uri="{FF2B5EF4-FFF2-40B4-BE49-F238E27FC236}">
                <a16:creationId xmlns:a16="http://schemas.microsoft.com/office/drawing/2014/main" id="{7E708B15-99D9-4771-CA3E-2E08CA6B7A5B}"/>
              </a:ext>
            </a:extLst>
          </p:cNvPr>
          <p:cNvGrpSpPr/>
          <p:nvPr/>
        </p:nvGrpSpPr>
        <p:grpSpPr>
          <a:xfrm>
            <a:off x="551973" y="1966900"/>
            <a:ext cx="2313128" cy="1534427"/>
            <a:chOff x="2957899" y="5175180"/>
            <a:chExt cx="2313128" cy="1534427"/>
          </a:xfrm>
        </p:grpSpPr>
        <p:grpSp>
          <p:nvGrpSpPr>
            <p:cNvPr id="26" name="Group 25">
              <a:extLst>
                <a:ext uri="{FF2B5EF4-FFF2-40B4-BE49-F238E27FC236}">
                  <a16:creationId xmlns:a16="http://schemas.microsoft.com/office/drawing/2014/main" id="{6F570FF4-B4AC-568C-0730-E43731BEDC62}"/>
                </a:ext>
              </a:extLst>
            </p:cNvPr>
            <p:cNvGrpSpPr/>
            <p:nvPr/>
          </p:nvGrpSpPr>
          <p:grpSpPr>
            <a:xfrm>
              <a:off x="3518917" y="5175180"/>
              <a:ext cx="1752110" cy="1394232"/>
              <a:chOff x="3126585" y="2845423"/>
              <a:chExt cx="1752110" cy="1394232"/>
            </a:xfrm>
          </p:grpSpPr>
          <p:pic>
            <p:nvPicPr>
              <p:cNvPr id="28" name="Picture 27" descr="A picture containing shoji, indoor, window&#10;&#10;Description automatically generated">
                <a:extLst>
                  <a:ext uri="{FF2B5EF4-FFF2-40B4-BE49-F238E27FC236}">
                    <a16:creationId xmlns:a16="http://schemas.microsoft.com/office/drawing/2014/main" id="{F273AC9F-8982-2B8B-A8F2-B086092EC370}"/>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26585" y="2845423"/>
                <a:ext cx="1752110" cy="1394232"/>
              </a:xfrm>
              <a:prstGeom prst="rect">
                <a:avLst/>
              </a:prstGeom>
            </p:spPr>
          </p:pic>
          <p:pic>
            <p:nvPicPr>
              <p:cNvPr id="29" name="Picture 28" descr="A picture containing text, businesscard, accessory, envelope&#10;&#10;Description automatically generated">
                <a:extLst>
                  <a:ext uri="{FF2B5EF4-FFF2-40B4-BE49-F238E27FC236}">
                    <a16:creationId xmlns:a16="http://schemas.microsoft.com/office/drawing/2014/main" id="{D37B874C-589E-88C8-3745-974E38E4B56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4117" y="2880983"/>
                <a:ext cx="217423" cy="238759"/>
              </a:xfrm>
              <a:prstGeom prst="rect">
                <a:avLst/>
              </a:prstGeom>
            </p:spPr>
          </p:pic>
          <p:sp>
            <p:nvSpPr>
              <p:cNvPr id="31" name="TextBox 30">
                <a:extLst>
                  <a:ext uri="{FF2B5EF4-FFF2-40B4-BE49-F238E27FC236}">
                    <a16:creationId xmlns:a16="http://schemas.microsoft.com/office/drawing/2014/main" id="{78891634-7884-279E-BA3E-773160524F77}"/>
                  </a:ext>
                </a:extLst>
              </p:cNvPr>
              <p:cNvSpPr txBox="1"/>
              <p:nvPr/>
            </p:nvSpPr>
            <p:spPr>
              <a:xfrm>
                <a:off x="3415817" y="2857685"/>
                <a:ext cx="1341926" cy="307777"/>
              </a:xfrm>
              <a:prstGeom prst="rect">
                <a:avLst/>
              </a:prstGeom>
              <a:noFill/>
            </p:spPr>
            <p:txBody>
              <a:bodyPr wrap="square">
                <a:spAutoFit/>
              </a:bodyPr>
              <a:lstStyle/>
              <a:p>
                <a:r>
                  <a:rPr lang="en-US" sz="1400" b="1" dirty="0">
                    <a:solidFill>
                      <a:srgbClr val="3B454E"/>
                    </a:solidFill>
                    <a:latin typeface="gitbook-content-font"/>
                  </a:rPr>
                  <a:t>Generic Model</a:t>
                </a:r>
              </a:p>
            </p:txBody>
          </p:sp>
        </p:grpSp>
        <p:pic>
          <p:nvPicPr>
            <p:cNvPr id="27" name="Picture 26">
              <a:extLst>
                <a:ext uri="{FF2B5EF4-FFF2-40B4-BE49-F238E27FC236}">
                  <a16:creationId xmlns:a16="http://schemas.microsoft.com/office/drawing/2014/main" id="{05F73C40-2F96-6C2F-85BC-AC37840FCB4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957899" y="5915804"/>
              <a:ext cx="1716127" cy="793803"/>
            </a:xfrm>
            <a:prstGeom prst="rect">
              <a:avLst/>
            </a:prstGeom>
          </p:spPr>
        </p:pic>
      </p:grpSp>
      <p:grpSp>
        <p:nvGrpSpPr>
          <p:cNvPr id="32" name="Group 31">
            <a:extLst>
              <a:ext uri="{FF2B5EF4-FFF2-40B4-BE49-F238E27FC236}">
                <a16:creationId xmlns:a16="http://schemas.microsoft.com/office/drawing/2014/main" id="{FBAB033F-B39A-A8F2-139D-3FBD6686308D}"/>
              </a:ext>
            </a:extLst>
          </p:cNvPr>
          <p:cNvGrpSpPr/>
          <p:nvPr/>
        </p:nvGrpSpPr>
        <p:grpSpPr>
          <a:xfrm>
            <a:off x="551973" y="3978800"/>
            <a:ext cx="2313128" cy="1564281"/>
            <a:chOff x="5450758" y="5390495"/>
            <a:chExt cx="2313128" cy="1564281"/>
          </a:xfrm>
        </p:grpSpPr>
        <p:grpSp>
          <p:nvGrpSpPr>
            <p:cNvPr id="33" name="Group 32">
              <a:extLst>
                <a:ext uri="{FF2B5EF4-FFF2-40B4-BE49-F238E27FC236}">
                  <a16:creationId xmlns:a16="http://schemas.microsoft.com/office/drawing/2014/main" id="{017AE6DE-14B5-0AD4-1C83-F0935924E45E}"/>
                </a:ext>
              </a:extLst>
            </p:cNvPr>
            <p:cNvGrpSpPr/>
            <p:nvPr/>
          </p:nvGrpSpPr>
          <p:grpSpPr>
            <a:xfrm>
              <a:off x="6011776" y="5390495"/>
              <a:ext cx="1752110" cy="1394232"/>
              <a:chOff x="3126585" y="2845423"/>
              <a:chExt cx="1752110" cy="1394232"/>
            </a:xfrm>
          </p:grpSpPr>
          <p:pic>
            <p:nvPicPr>
              <p:cNvPr id="35" name="Picture 34" descr="A picture containing shoji, indoor, window&#10;&#10;Description automatically generated">
                <a:extLst>
                  <a:ext uri="{FF2B5EF4-FFF2-40B4-BE49-F238E27FC236}">
                    <a16:creationId xmlns:a16="http://schemas.microsoft.com/office/drawing/2014/main" id="{F3D9AB22-134F-8416-5776-9A7FFAAAC24C}"/>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26585" y="2845423"/>
                <a:ext cx="1752110" cy="1394232"/>
              </a:xfrm>
              <a:prstGeom prst="rect">
                <a:avLst/>
              </a:prstGeom>
            </p:spPr>
          </p:pic>
          <p:pic>
            <p:nvPicPr>
              <p:cNvPr id="36" name="Picture 35" descr="A picture containing text, businesscard, accessory, envelope&#10;&#10;Description automatically generated">
                <a:extLst>
                  <a:ext uri="{FF2B5EF4-FFF2-40B4-BE49-F238E27FC236}">
                    <a16:creationId xmlns:a16="http://schemas.microsoft.com/office/drawing/2014/main" id="{4684BEB6-65C7-6E84-4C7F-63BA3AD5947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4117" y="2880983"/>
                <a:ext cx="217423" cy="238759"/>
              </a:xfrm>
              <a:prstGeom prst="rect">
                <a:avLst/>
              </a:prstGeom>
            </p:spPr>
          </p:pic>
          <p:sp>
            <p:nvSpPr>
              <p:cNvPr id="47" name="TextBox 46">
                <a:extLst>
                  <a:ext uri="{FF2B5EF4-FFF2-40B4-BE49-F238E27FC236}">
                    <a16:creationId xmlns:a16="http://schemas.microsoft.com/office/drawing/2014/main" id="{2990A95D-FFB3-820F-708E-2F9E7EC3A276}"/>
                  </a:ext>
                </a:extLst>
              </p:cNvPr>
              <p:cNvSpPr txBox="1"/>
              <p:nvPr/>
            </p:nvSpPr>
            <p:spPr>
              <a:xfrm>
                <a:off x="3415817" y="2857685"/>
                <a:ext cx="1341926" cy="307777"/>
              </a:xfrm>
              <a:prstGeom prst="rect">
                <a:avLst/>
              </a:prstGeom>
              <a:noFill/>
            </p:spPr>
            <p:txBody>
              <a:bodyPr wrap="square">
                <a:spAutoFit/>
              </a:bodyPr>
              <a:lstStyle/>
              <a:p>
                <a:r>
                  <a:rPr lang="en-US" sz="1400" b="1" dirty="0">
                    <a:solidFill>
                      <a:srgbClr val="3B454E"/>
                    </a:solidFill>
                    <a:latin typeface="gitbook-content-font"/>
                  </a:rPr>
                  <a:t>Generic Model</a:t>
                </a:r>
              </a:p>
            </p:txBody>
          </p:sp>
        </p:grpSp>
        <p:pic>
          <p:nvPicPr>
            <p:cNvPr id="34" name="Picture 33">
              <a:extLst>
                <a:ext uri="{FF2B5EF4-FFF2-40B4-BE49-F238E27FC236}">
                  <a16:creationId xmlns:a16="http://schemas.microsoft.com/office/drawing/2014/main" id="{8B3F2137-E6EA-89B4-299A-A2ADA3B895F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450758" y="6204621"/>
              <a:ext cx="1752110" cy="750155"/>
            </a:xfrm>
            <a:prstGeom prst="rect">
              <a:avLst/>
            </a:prstGeom>
          </p:spPr>
        </p:pic>
      </p:grpSp>
      <p:graphicFrame>
        <p:nvGraphicFramePr>
          <p:cNvPr id="48" name="Table 6">
            <a:extLst>
              <a:ext uri="{FF2B5EF4-FFF2-40B4-BE49-F238E27FC236}">
                <a16:creationId xmlns:a16="http://schemas.microsoft.com/office/drawing/2014/main" id="{D20A68B1-5337-5FDB-F962-CF262893C145}"/>
              </a:ext>
            </a:extLst>
          </p:cNvPr>
          <p:cNvGraphicFramePr>
            <a:graphicFrameLocks noGrp="1"/>
          </p:cNvGraphicFramePr>
          <p:nvPr>
            <p:extLst>
              <p:ext uri="{D42A27DB-BD31-4B8C-83A1-F6EECF244321}">
                <p14:modId xmlns:p14="http://schemas.microsoft.com/office/powerpoint/2010/main" val="147365882"/>
              </p:ext>
            </p:extLst>
          </p:nvPr>
        </p:nvGraphicFramePr>
        <p:xfrm>
          <a:off x="3154333" y="2589444"/>
          <a:ext cx="8702505" cy="2352040"/>
        </p:xfrm>
        <a:graphic>
          <a:graphicData uri="http://schemas.openxmlformats.org/drawingml/2006/table">
            <a:tbl>
              <a:tblPr firstRow="1" bandRow="1">
                <a:tableStyleId>{2D5ABB26-0587-4C30-8999-92F81FD0307C}</a:tableStyleId>
              </a:tblPr>
              <a:tblGrid>
                <a:gridCol w="1641304">
                  <a:extLst>
                    <a:ext uri="{9D8B030D-6E8A-4147-A177-3AD203B41FA5}">
                      <a16:colId xmlns:a16="http://schemas.microsoft.com/office/drawing/2014/main" val="2433642457"/>
                    </a:ext>
                  </a:extLst>
                </a:gridCol>
                <a:gridCol w="1416050">
                  <a:extLst>
                    <a:ext uri="{9D8B030D-6E8A-4147-A177-3AD203B41FA5}">
                      <a16:colId xmlns:a16="http://schemas.microsoft.com/office/drawing/2014/main" val="44851144"/>
                    </a:ext>
                  </a:extLst>
                </a:gridCol>
                <a:gridCol w="5645151">
                  <a:extLst>
                    <a:ext uri="{9D8B030D-6E8A-4147-A177-3AD203B41FA5}">
                      <a16:colId xmlns:a16="http://schemas.microsoft.com/office/drawing/2014/main" val="2156627405"/>
                    </a:ext>
                  </a:extLst>
                </a:gridCol>
              </a:tblGrid>
              <a:tr h="370840">
                <a:tc>
                  <a:txBody>
                    <a:bodyPr/>
                    <a:lstStyle/>
                    <a:p>
                      <a:pPr marL="0" algn="l" defTabSz="914400" rtl="0" eaLnBrk="1" latinLnBrk="0" hangingPunct="1"/>
                      <a:r>
                        <a:rPr lang="en-US" sz="1800" kern="1200" dirty="0">
                          <a:solidFill>
                            <a:schemeClr val="bg1"/>
                          </a:solidFill>
                          <a:latin typeface="+mn-l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n-lt"/>
                          <a:ea typeface="+mn-ea"/>
                          <a:cs typeface="+mn-cs"/>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dirty="0">
                          <a:solidFill>
                            <a:schemeClr val="bg1"/>
                          </a:solidFill>
                        </a:rPr>
                        <a:t>Tool Tip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4216337951"/>
                  </a:ext>
                </a:extLst>
              </a:tr>
              <a:tr h="370840">
                <a:tc>
                  <a:txBody>
                    <a:bodyPr/>
                    <a:lstStyle/>
                    <a:p>
                      <a:r>
                        <a:rPr lang="en-US" sz="2000" b="1" kern="1200" dirty="0">
                          <a:solidFill>
                            <a:srgbClr val="3B454E"/>
                          </a:solidFill>
                          <a:latin typeface="gitbook-content-font"/>
                          <a:ea typeface="+mn-ea"/>
                          <a:cs typeface="+mn-cs"/>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3041575"/>
                  </a:ext>
                </a:extLst>
              </a:tr>
              <a:tr h="370840">
                <a:tc>
                  <a:txBody>
                    <a:bodyPr/>
                    <a:lstStyle/>
                    <a:p>
                      <a:r>
                        <a:rPr lang="en-US" sz="2000" b="1" kern="1200" dirty="0">
                          <a:solidFill>
                            <a:srgbClr val="3B454E"/>
                          </a:solidFill>
                          <a:latin typeface="gitbook-content-font"/>
                          <a:ea typeface="+mn-ea"/>
                          <a:cs typeface="+mn-cs"/>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3597169"/>
                  </a:ext>
                </a:extLst>
              </a:tr>
              <a:tr h="370840">
                <a:tc>
                  <a:txBody>
                    <a:bodyPr/>
                    <a:lstStyle/>
                    <a:p>
                      <a:r>
                        <a:rPr lang="en-US" sz="2000" b="1" kern="1200" dirty="0" err="1">
                          <a:solidFill>
                            <a:srgbClr val="3B454E"/>
                          </a:solidFill>
                          <a:latin typeface="gitbook-content-font"/>
                          <a:ea typeface="+mn-ea"/>
                          <a:cs typeface="+mn-cs"/>
                        </a:rPr>
                        <a:t>isMonoply</a:t>
                      </a:r>
                      <a:endParaRPr lang="en-US" sz="2000" b="1" kern="1200" dirty="0">
                        <a:solidFill>
                          <a:srgbClr val="3B454E"/>
                        </a:solidFill>
                        <a:latin typeface="gitbook-content-fon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042123"/>
                  </a:ext>
                </a:extLst>
              </a:tr>
              <a:tr h="370840">
                <a:tc>
                  <a:txBody>
                    <a:bodyPr/>
                    <a:lstStyle/>
                    <a:p>
                      <a:r>
                        <a:rPr lang="en-US" sz="2000" b="1" kern="1200" dirty="0" err="1">
                          <a:solidFill>
                            <a:srgbClr val="3B454E"/>
                          </a:solidFill>
                          <a:latin typeface="gitbook-content-font"/>
                          <a:ea typeface="+mn-ea"/>
                          <a:cs typeface="+mn-cs"/>
                        </a:rPr>
                        <a:t>IsMortgaged</a:t>
                      </a:r>
                      <a:endParaRPr lang="en-US" sz="2000" b="1" kern="1200" dirty="0">
                        <a:solidFill>
                          <a:srgbClr val="3B454E"/>
                        </a:solidFill>
                        <a:latin typeface="gitbook-content-fon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940764"/>
                  </a:ext>
                </a:extLst>
              </a:tr>
              <a:tr h="370840">
                <a:tc>
                  <a:txBody>
                    <a:bodyPr/>
                    <a:lstStyle/>
                    <a:p>
                      <a:r>
                        <a:rPr lang="en-US" sz="2000" b="1" kern="1200" dirty="0">
                          <a:solidFill>
                            <a:srgbClr val="3B454E"/>
                          </a:solidFill>
                          <a:latin typeface="gitbook-content-font"/>
                          <a:ea typeface="+mn-ea"/>
                          <a:cs typeface="+mn-cs"/>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408450"/>
                  </a:ext>
                </a:extLst>
              </a:tr>
            </a:tbl>
          </a:graphicData>
        </a:graphic>
      </p:graphicFrame>
      <p:sp>
        <p:nvSpPr>
          <p:cNvPr id="49" name="TextBox 48">
            <a:extLst>
              <a:ext uri="{FF2B5EF4-FFF2-40B4-BE49-F238E27FC236}">
                <a16:creationId xmlns:a16="http://schemas.microsoft.com/office/drawing/2014/main" id="{377BED74-950C-3458-AE8D-F85C9041BD2E}"/>
              </a:ext>
            </a:extLst>
          </p:cNvPr>
          <p:cNvSpPr txBox="1"/>
          <p:nvPr/>
        </p:nvSpPr>
        <p:spPr>
          <a:xfrm>
            <a:off x="3065262" y="2004669"/>
            <a:ext cx="6102350" cy="584775"/>
          </a:xfrm>
          <a:prstGeom prst="rect">
            <a:avLst/>
          </a:prstGeom>
          <a:noFill/>
        </p:spPr>
        <p:txBody>
          <a:bodyPr wrap="square">
            <a:spAutoFit/>
          </a:bodyPr>
          <a:lstStyle/>
          <a:p>
            <a:r>
              <a:rPr lang="en-US" sz="3200" b="1" dirty="0">
                <a:solidFill>
                  <a:srgbClr val="3B454E"/>
                </a:solidFill>
                <a:latin typeface="gitbook-content-font"/>
              </a:rPr>
              <a:t>Parameters</a:t>
            </a:r>
            <a:endParaRPr lang="en-US" sz="3200" dirty="0"/>
          </a:p>
        </p:txBody>
      </p:sp>
    </p:spTree>
    <p:extLst>
      <p:ext uri="{BB962C8B-B14F-4D97-AF65-F5344CB8AC3E}">
        <p14:creationId xmlns:p14="http://schemas.microsoft.com/office/powerpoint/2010/main" val="3118607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711272" cy="800219"/>
          </a:xfrm>
          <a:prstGeom prst="rect">
            <a:avLst/>
          </a:prstGeom>
          <a:noFill/>
        </p:spPr>
        <p:txBody>
          <a:bodyPr wrap="none" rtlCol="0">
            <a:spAutoFit/>
          </a:bodyPr>
          <a:lstStyle/>
          <a:p>
            <a:r>
              <a:rPr lang="en-US">
                <a:solidFill>
                  <a:schemeClr val="bg1">
                    <a:lumMod val="50000"/>
                  </a:schemeClr>
                </a:solidFill>
                <a:latin typeface="Arial" panose="020B0604020202020204" pitchFamily="34" charset="0"/>
                <a:cs typeface="Arial" panose="020B0604020202020204" pitchFamily="34" charset="0"/>
              </a:rPr>
              <a:t>Dynamo Master Class – Monopoly</a:t>
            </a:r>
          </a:p>
          <a:p>
            <a:r>
              <a:rPr lang="en-US">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Chance Cards</a:t>
            </a:r>
            <a:endParaRPr lang="en-US" sz="2800" dirty="0">
              <a:latin typeface="Arial" panose="020B0604020202020204" pitchFamily="34" charset="0"/>
              <a:cs typeface="Arial" panose="020B0604020202020204" pitchFamily="34" charset="0"/>
            </a:endParaRPr>
          </a:p>
        </p:txBody>
      </p:sp>
      <p:pic>
        <p:nvPicPr>
          <p:cNvPr id="2" name="Graphic 23" descr="Database with solid fill">
            <a:extLst>
              <a:ext uri="{FF2B5EF4-FFF2-40B4-BE49-F238E27FC236}">
                <a16:creationId xmlns:a16="http://schemas.microsoft.com/office/drawing/2014/main" id="{2CCFD10D-A83B-3E42-5D28-72D9C1F9AD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941" y="323165"/>
            <a:ext cx="430530" cy="430530"/>
          </a:xfrm>
          <a:prstGeom prst="rect">
            <a:avLst/>
          </a:prstGeom>
        </p:spPr>
      </p:pic>
      <p:pic>
        <p:nvPicPr>
          <p:cNvPr id="5" name="Picture 4">
            <a:extLst>
              <a:ext uri="{FF2B5EF4-FFF2-40B4-BE49-F238E27FC236}">
                <a16:creationId xmlns:a16="http://schemas.microsoft.com/office/drawing/2014/main" id="{747DF1A2-4910-BB40-09D5-6EC02184F7C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9245" y="4326989"/>
            <a:ext cx="3850760" cy="1648679"/>
          </a:xfrm>
          <a:prstGeom prst="rect">
            <a:avLst/>
          </a:prstGeom>
        </p:spPr>
      </p:pic>
      <p:pic>
        <p:nvPicPr>
          <p:cNvPr id="7" name="Picture 6">
            <a:extLst>
              <a:ext uri="{FF2B5EF4-FFF2-40B4-BE49-F238E27FC236}">
                <a16:creationId xmlns:a16="http://schemas.microsoft.com/office/drawing/2014/main" id="{E6430C90-4203-1905-2CD2-7976255375A7}"/>
              </a:ext>
            </a:extLst>
          </p:cNvPr>
          <p:cNvPicPr>
            <a:picLocks noChangeAspect="1"/>
          </p:cNvPicPr>
          <p:nvPr/>
        </p:nvPicPr>
        <p:blipFill>
          <a:blip r:embed="rId5"/>
          <a:stretch>
            <a:fillRect/>
          </a:stretch>
        </p:blipFill>
        <p:spPr>
          <a:xfrm>
            <a:off x="7183008" y="2445591"/>
            <a:ext cx="1244299" cy="1198214"/>
          </a:xfrm>
          <a:prstGeom prst="rect">
            <a:avLst/>
          </a:prstGeom>
        </p:spPr>
      </p:pic>
      <p:pic>
        <p:nvPicPr>
          <p:cNvPr id="16" name="Picture 15">
            <a:extLst>
              <a:ext uri="{FF2B5EF4-FFF2-40B4-BE49-F238E27FC236}">
                <a16:creationId xmlns:a16="http://schemas.microsoft.com/office/drawing/2014/main" id="{97633822-DD70-A62D-D372-EEEA0FF524E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369246" y="1974570"/>
            <a:ext cx="3850760" cy="1781189"/>
          </a:xfrm>
          <a:prstGeom prst="rect">
            <a:avLst/>
          </a:prstGeom>
        </p:spPr>
      </p:pic>
    </p:spTree>
    <p:extLst>
      <p:ext uri="{BB962C8B-B14F-4D97-AF65-F5344CB8AC3E}">
        <p14:creationId xmlns:p14="http://schemas.microsoft.com/office/powerpoint/2010/main" val="1419232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18" descr="Packet - Free computer icons">
            <a:extLst>
              <a:ext uri="{FF2B5EF4-FFF2-40B4-BE49-F238E27FC236}">
                <a16:creationId xmlns:a16="http://schemas.microsoft.com/office/drawing/2014/main" id="{34FC8396-35E2-A37E-CBA9-18BC02DD16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17" t="11939" r="12936" b="43032"/>
          <a:stretch/>
        </p:blipFill>
        <p:spPr bwMode="auto">
          <a:xfrm>
            <a:off x="194824" y="426690"/>
            <a:ext cx="757938"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C9BA54-AF4C-E2D0-7FA4-EEE123D44283}"/>
              </a:ext>
            </a:extLst>
          </p:cNvPr>
          <p:cNvSpPr txBox="1"/>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Computation</a:t>
            </a:r>
          </a:p>
        </p:txBody>
      </p:sp>
    </p:spTree>
    <p:extLst>
      <p:ext uri="{BB962C8B-B14F-4D97-AF65-F5344CB8AC3E}">
        <p14:creationId xmlns:p14="http://schemas.microsoft.com/office/powerpoint/2010/main" val="435370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18" descr="Packet - Free computer icons">
            <a:extLst>
              <a:ext uri="{FF2B5EF4-FFF2-40B4-BE49-F238E27FC236}">
                <a16:creationId xmlns:a16="http://schemas.microsoft.com/office/drawing/2014/main" id="{34FC8396-35E2-A37E-CBA9-18BC02DD16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17" t="11939" r="12936" b="43032"/>
          <a:stretch/>
        </p:blipFill>
        <p:spPr bwMode="auto">
          <a:xfrm>
            <a:off x="194824" y="426690"/>
            <a:ext cx="757938"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9.png">
            <a:extLst>
              <a:ext uri="{FF2B5EF4-FFF2-40B4-BE49-F238E27FC236}">
                <a16:creationId xmlns:a16="http://schemas.microsoft.com/office/drawing/2014/main" id="{BF78A85C-2F0B-35BA-C041-38F11243D3DE}"/>
              </a:ext>
            </a:extLst>
          </p:cNvPr>
          <p:cNvPicPr/>
          <p:nvPr/>
        </p:nvPicPr>
        <p:blipFill>
          <a:blip r:embed="rId3"/>
          <a:srcRect/>
          <a:stretch>
            <a:fillRect/>
          </a:stretch>
        </p:blipFill>
        <p:spPr>
          <a:xfrm>
            <a:off x="381314" y="1432560"/>
            <a:ext cx="2788795" cy="3742267"/>
          </a:xfrm>
          <a:prstGeom prst="rect">
            <a:avLst/>
          </a:prstGeom>
          <a:ln/>
        </p:spPr>
      </p:pic>
      <p:pic>
        <p:nvPicPr>
          <p:cNvPr id="4" name="image2.png">
            <a:extLst>
              <a:ext uri="{FF2B5EF4-FFF2-40B4-BE49-F238E27FC236}">
                <a16:creationId xmlns:a16="http://schemas.microsoft.com/office/drawing/2014/main" id="{4229553D-4238-41AE-E1E7-27825502B425}"/>
              </a:ext>
            </a:extLst>
          </p:cNvPr>
          <p:cNvPicPr/>
          <p:nvPr/>
        </p:nvPicPr>
        <p:blipFill>
          <a:blip r:embed="rId4"/>
          <a:srcRect/>
          <a:stretch>
            <a:fillRect/>
          </a:stretch>
        </p:blipFill>
        <p:spPr>
          <a:xfrm>
            <a:off x="3479800" y="1483360"/>
            <a:ext cx="3647503" cy="3752889"/>
          </a:xfrm>
          <a:prstGeom prst="rect">
            <a:avLst/>
          </a:prstGeom>
          <a:ln/>
        </p:spPr>
      </p:pic>
      <p:pic>
        <p:nvPicPr>
          <p:cNvPr id="5" name="image11.png">
            <a:extLst>
              <a:ext uri="{FF2B5EF4-FFF2-40B4-BE49-F238E27FC236}">
                <a16:creationId xmlns:a16="http://schemas.microsoft.com/office/drawing/2014/main" id="{9EF0C0CB-3ED8-C1A7-0DE6-9FB98AF6EB9E}"/>
              </a:ext>
            </a:extLst>
          </p:cNvPr>
          <p:cNvPicPr/>
          <p:nvPr/>
        </p:nvPicPr>
        <p:blipFill>
          <a:blip r:embed="rId5"/>
          <a:srcRect/>
          <a:stretch>
            <a:fillRect/>
          </a:stretch>
        </p:blipFill>
        <p:spPr>
          <a:xfrm>
            <a:off x="7319327" y="1483360"/>
            <a:ext cx="3816033" cy="3693134"/>
          </a:xfrm>
          <a:prstGeom prst="rect">
            <a:avLst/>
          </a:prstGeom>
          <a:ln/>
        </p:spPr>
      </p:pic>
      <p:sp>
        <p:nvSpPr>
          <p:cNvPr id="6" name="TextBox 5">
            <a:extLst>
              <a:ext uri="{FF2B5EF4-FFF2-40B4-BE49-F238E27FC236}">
                <a16:creationId xmlns:a16="http://schemas.microsoft.com/office/drawing/2014/main" id="{14C9BA54-AF4C-E2D0-7FA4-EEE123D44283}"/>
              </a:ext>
            </a:extLst>
          </p:cNvPr>
          <p:cNvSpPr txBox="1"/>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Computation – Flow Charts</a:t>
            </a:r>
          </a:p>
        </p:txBody>
      </p:sp>
    </p:spTree>
    <p:extLst>
      <p:ext uri="{BB962C8B-B14F-4D97-AF65-F5344CB8AC3E}">
        <p14:creationId xmlns:p14="http://schemas.microsoft.com/office/powerpoint/2010/main" val="4286755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3.png">
            <a:extLst>
              <a:ext uri="{FF2B5EF4-FFF2-40B4-BE49-F238E27FC236}">
                <a16:creationId xmlns:a16="http://schemas.microsoft.com/office/drawing/2014/main" id="{EEC74CD3-6174-6FAB-497E-7AF5BA8EFB8A}"/>
              </a:ext>
            </a:extLst>
          </p:cNvPr>
          <p:cNvPicPr/>
          <p:nvPr/>
        </p:nvPicPr>
        <p:blipFill>
          <a:blip r:embed="rId2"/>
          <a:srcRect/>
          <a:stretch>
            <a:fillRect/>
          </a:stretch>
        </p:blipFill>
        <p:spPr>
          <a:xfrm>
            <a:off x="196639" y="1311386"/>
            <a:ext cx="3092159" cy="5028540"/>
          </a:xfrm>
          <a:prstGeom prst="rect">
            <a:avLst/>
          </a:prstGeom>
          <a:ln/>
        </p:spPr>
      </p:pic>
      <p:pic>
        <p:nvPicPr>
          <p:cNvPr id="4" name="image3.png">
            <a:extLst>
              <a:ext uri="{FF2B5EF4-FFF2-40B4-BE49-F238E27FC236}">
                <a16:creationId xmlns:a16="http://schemas.microsoft.com/office/drawing/2014/main" id="{88DC8299-6D59-2220-C568-D7E25213CD71}"/>
              </a:ext>
            </a:extLst>
          </p:cNvPr>
          <p:cNvPicPr/>
          <p:nvPr/>
        </p:nvPicPr>
        <p:blipFill>
          <a:blip r:embed="rId3"/>
          <a:srcRect/>
          <a:stretch>
            <a:fillRect/>
          </a:stretch>
        </p:blipFill>
        <p:spPr>
          <a:xfrm>
            <a:off x="3489052" y="1292946"/>
            <a:ext cx="5746926" cy="5046980"/>
          </a:xfrm>
          <a:prstGeom prst="rect">
            <a:avLst/>
          </a:prstGeom>
          <a:ln/>
        </p:spPr>
      </p:pic>
      <p:pic>
        <p:nvPicPr>
          <p:cNvPr id="5" name="image7.png">
            <a:extLst>
              <a:ext uri="{FF2B5EF4-FFF2-40B4-BE49-F238E27FC236}">
                <a16:creationId xmlns:a16="http://schemas.microsoft.com/office/drawing/2014/main" id="{62898B51-92D0-CE10-4C75-087E98DE12E3}"/>
              </a:ext>
            </a:extLst>
          </p:cNvPr>
          <p:cNvPicPr/>
          <p:nvPr/>
        </p:nvPicPr>
        <p:blipFill>
          <a:blip r:embed="rId4"/>
          <a:srcRect/>
          <a:stretch>
            <a:fillRect/>
          </a:stretch>
        </p:blipFill>
        <p:spPr>
          <a:xfrm>
            <a:off x="9351327" y="1046797"/>
            <a:ext cx="5915025" cy="5343525"/>
          </a:xfrm>
          <a:prstGeom prst="rect">
            <a:avLst/>
          </a:prstGeom>
          <a:ln/>
        </p:spPr>
      </p:pic>
      <p:pic>
        <p:nvPicPr>
          <p:cNvPr id="6" name="Picture 18" descr="Packet - Free computer icons">
            <a:extLst>
              <a:ext uri="{FF2B5EF4-FFF2-40B4-BE49-F238E27FC236}">
                <a16:creationId xmlns:a16="http://schemas.microsoft.com/office/drawing/2014/main" id="{2E1622FB-E6E5-3030-A3A6-53EA253735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417" t="11939" r="12936" b="43032"/>
          <a:stretch/>
        </p:blipFill>
        <p:spPr bwMode="auto">
          <a:xfrm>
            <a:off x="194824" y="426690"/>
            <a:ext cx="757938"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7273C3-FC3B-892C-3DBF-85B6923874FF}"/>
              </a:ext>
            </a:extLst>
          </p:cNvPr>
          <p:cNvSpPr txBox="1"/>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Script Development Process</a:t>
            </a:r>
          </a:p>
          <a:p>
            <a:r>
              <a:rPr lang="en-US" sz="3200" b="1" dirty="0">
                <a:solidFill>
                  <a:srgbClr val="3B454E"/>
                </a:solidFill>
                <a:latin typeface="gitbook-content-font"/>
              </a:rPr>
              <a:t> 	Computation – A Lot of Flow Charts</a:t>
            </a:r>
          </a:p>
        </p:txBody>
      </p:sp>
    </p:spTree>
    <p:extLst>
      <p:ext uri="{BB962C8B-B14F-4D97-AF65-F5344CB8AC3E}">
        <p14:creationId xmlns:p14="http://schemas.microsoft.com/office/powerpoint/2010/main" val="498215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50A81331-B8FE-D566-BE8E-0E0B436CAA17}"/>
              </a:ext>
            </a:extLst>
          </p:cNvPr>
          <p:cNvPicPr>
            <a:picLocks noChangeAspect="1"/>
          </p:cNvPicPr>
          <p:nvPr/>
        </p:nvPicPr>
        <p:blipFill>
          <a:blip r:embed="rId3"/>
          <a:srcRect t="43732" b="37071"/>
          <a:stretch>
            <a:fillRect/>
          </a:stretch>
        </p:blipFill>
        <p:spPr>
          <a:xfrm>
            <a:off x="6966558" y="6172200"/>
            <a:ext cx="5222203" cy="930569"/>
          </a:xfrm>
          <a:prstGeom prst="rect">
            <a:avLst/>
          </a:prstGeom>
        </p:spPr>
      </p:pic>
      <p:pic>
        <p:nvPicPr>
          <p:cNvPr id="2" name="Picture 2"/>
          <p:cNvPicPr>
            <a:picLocks noChangeAspect="1"/>
          </p:cNvPicPr>
          <p:nvPr/>
        </p:nvPicPr>
        <p:blipFill>
          <a:blip r:embed="rId4"/>
          <a:srcRect r="67210"/>
          <a:stretch>
            <a:fillRect/>
          </a:stretch>
        </p:blipFill>
        <p:spPr>
          <a:xfrm>
            <a:off x="10571114" y="183000"/>
            <a:ext cx="1262065" cy="1193170"/>
          </a:xfrm>
          <a:prstGeom prst="rect">
            <a:avLst/>
          </a:prstGeom>
        </p:spPr>
      </p:pic>
      <p:pic>
        <p:nvPicPr>
          <p:cNvPr id="3" name="Picture 3"/>
          <p:cNvPicPr>
            <a:picLocks noChangeAspect="1"/>
          </p:cNvPicPr>
          <p:nvPr/>
        </p:nvPicPr>
        <p:blipFill>
          <a:blip r:embed="rId3"/>
          <a:srcRect t="43465" b="38192"/>
          <a:stretch>
            <a:fillRect/>
          </a:stretch>
        </p:blipFill>
        <p:spPr>
          <a:xfrm>
            <a:off x="0" y="6172200"/>
            <a:ext cx="5068747" cy="929712"/>
          </a:xfrm>
          <a:prstGeom prst="rect">
            <a:avLst/>
          </a:prstGeom>
        </p:spPr>
      </p:pic>
      <p:pic>
        <p:nvPicPr>
          <p:cNvPr id="4" name="Picture 4"/>
          <p:cNvPicPr>
            <a:picLocks noChangeAspect="1"/>
          </p:cNvPicPr>
          <p:nvPr/>
        </p:nvPicPr>
        <p:blipFill>
          <a:blip r:embed="rId3"/>
          <a:srcRect t="43732" b="37071"/>
          <a:stretch>
            <a:fillRect/>
          </a:stretch>
        </p:blipFill>
        <p:spPr>
          <a:xfrm>
            <a:off x="5068747" y="6172200"/>
            <a:ext cx="5222203" cy="930569"/>
          </a:xfrm>
          <a:prstGeom prst="rect">
            <a:avLst/>
          </a:prstGeom>
        </p:spPr>
      </p:pic>
      <p:pic>
        <p:nvPicPr>
          <p:cNvPr id="5" name="Picture 5"/>
          <p:cNvPicPr>
            <a:picLocks noChangeAspect="1"/>
          </p:cNvPicPr>
          <p:nvPr/>
        </p:nvPicPr>
        <p:blipFill>
          <a:blip r:embed="rId5"/>
          <a:srcRect t="9874"/>
          <a:stretch>
            <a:fillRect/>
          </a:stretch>
        </p:blipFill>
        <p:spPr>
          <a:xfrm>
            <a:off x="10638870" y="3761152"/>
            <a:ext cx="1126553" cy="1015715"/>
          </a:xfrm>
          <a:prstGeom prst="rect">
            <a:avLst/>
          </a:prstGeom>
        </p:spPr>
      </p:pic>
      <p:pic>
        <p:nvPicPr>
          <p:cNvPr id="6" name="Picture 6"/>
          <p:cNvPicPr>
            <a:picLocks noChangeAspect="1"/>
          </p:cNvPicPr>
          <p:nvPr/>
        </p:nvPicPr>
        <p:blipFill>
          <a:blip r:embed="rId6"/>
          <a:srcRect/>
          <a:stretch>
            <a:fillRect/>
          </a:stretch>
        </p:blipFill>
        <p:spPr>
          <a:xfrm>
            <a:off x="10546876" y="2785524"/>
            <a:ext cx="1192200" cy="734067"/>
          </a:xfrm>
          <a:prstGeom prst="rect">
            <a:avLst/>
          </a:prstGeom>
        </p:spPr>
      </p:pic>
      <p:pic>
        <p:nvPicPr>
          <p:cNvPr id="7" name="Picture 7"/>
          <p:cNvPicPr>
            <a:picLocks noChangeAspect="1"/>
          </p:cNvPicPr>
          <p:nvPr/>
        </p:nvPicPr>
        <p:blipFill>
          <a:blip r:embed="rId7"/>
          <a:srcRect/>
          <a:stretch>
            <a:fillRect/>
          </a:stretch>
        </p:blipFill>
        <p:spPr>
          <a:xfrm>
            <a:off x="10546876" y="1617732"/>
            <a:ext cx="1310540" cy="926229"/>
          </a:xfrm>
          <a:prstGeom prst="rect">
            <a:avLst/>
          </a:prstGeom>
        </p:spPr>
      </p:pic>
      <p:pic>
        <p:nvPicPr>
          <p:cNvPr id="8" name="Picture 8"/>
          <p:cNvPicPr>
            <a:picLocks noChangeAspect="1"/>
          </p:cNvPicPr>
          <p:nvPr/>
        </p:nvPicPr>
        <p:blipFill>
          <a:blip r:embed="rId8"/>
          <a:srcRect t="15203" b="18952"/>
          <a:stretch>
            <a:fillRect/>
          </a:stretch>
        </p:blipFill>
        <p:spPr>
          <a:xfrm>
            <a:off x="10546876" y="5018429"/>
            <a:ext cx="1397577" cy="920211"/>
          </a:xfrm>
          <a:prstGeom prst="rect">
            <a:avLst/>
          </a:prstGeom>
        </p:spPr>
      </p:pic>
      <p:sp>
        <p:nvSpPr>
          <p:cNvPr id="13" name="TextBox 13"/>
          <p:cNvSpPr txBox="1"/>
          <p:nvPr/>
        </p:nvSpPr>
        <p:spPr>
          <a:xfrm>
            <a:off x="316634" y="6465972"/>
            <a:ext cx="5986523" cy="393249"/>
          </a:xfrm>
          <a:prstGeom prst="rect">
            <a:avLst/>
          </a:prstGeom>
        </p:spPr>
        <p:txBody>
          <a:bodyPr lIns="0" tIns="0" rIns="0" bIns="0" rtlCol="0" anchor="t">
            <a:spAutoFit/>
          </a:bodyPr>
          <a:lstStyle/>
          <a:p>
            <a:pPr>
              <a:lnSpc>
                <a:spcPts val="3199"/>
              </a:lnSpc>
            </a:pPr>
            <a:r>
              <a:rPr lang="en-US" sz="2666" spc="-106" dirty="0">
                <a:solidFill>
                  <a:srgbClr val="FFFFFF"/>
                </a:solidFill>
                <a:latin typeface="Roboto Bold"/>
              </a:rPr>
              <a:t>DIGITAL BUILT WEEK AMERICAS</a:t>
            </a:r>
          </a:p>
        </p:txBody>
      </p:sp>
      <p:sp>
        <p:nvSpPr>
          <p:cNvPr id="14" name="TextBox 14"/>
          <p:cNvSpPr txBox="1"/>
          <p:nvPr/>
        </p:nvSpPr>
        <p:spPr>
          <a:xfrm>
            <a:off x="7679848" y="6504072"/>
            <a:ext cx="4319793" cy="306687"/>
          </a:xfrm>
          <a:prstGeom prst="rect">
            <a:avLst/>
          </a:prstGeom>
        </p:spPr>
        <p:txBody>
          <a:bodyPr lIns="0" tIns="0" rIns="0" bIns="0" rtlCol="0" anchor="t">
            <a:spAutoFit/>
          </a:bodyPr>
          <a:lstStyle/>
          <a:p>
            <a:pPr>
              <a:lnSpc>
                <a:spcPts val="2479"/>
              </a:lnSpc>
            </a:pPr>
            <a:r>
              <a:rPr lang="en-US" sz="2066" spc="-82" dirty="0">
                <a:solidFill>
                  <a:srgbClr val="FFFFFF"/>
                </a:solidFill>
                <a:latin typeface="Roboto Bold"/>
              </a:rPr>
              <a:t>JUNE 15-17, 2023 | DALLAS, TEXAS</a:t>
            </a:r>
          </a:p>
        </p:txBody>
      </p:sp>
      <p:sp>
        <p:nvSpPr>
          <p:cNvPr id="19" name="Footer Placeholder 18">
            <a:extLst>
              <a:ext uri="{FF2B5EF4-FFF2-40B4-BE49-F238E27FC236}">
                <a16:creationId xmlns:a16="http://schemas.microsoft.com/office/drawing/2014/main" id="{872B9EA7-6ED8-5559-E08A-4E6040442F4A}"/>
              </a:ext>
            </a:extLst>
          </p:cNvPr>
          <p:cNvSpPr>
            <a:spLocks noGrp="1"/>
          </p:cNvSpPr>
          <p:nvPr>
            <p:ph type="ftr" sz="quarter" idx="11"/>
          </p:nvPr>
        </p:nvSpPr>
        <p:spPr/>
        <p:txBody>
          <a:bodyPr/>
          <a:lstStyle/>
          <a:p>
            <a:r>
              <a:rPr lang="en-US" dirty="0"/>
              <a:t>1</a:t>
            </a:r>
          </a:p>
        </p:txBody>
      </p:sp>
      <p:pic>
        <p:nvPicPr>
          <p:cNvPr id="9" name="Picture 8" descr="Graphical user interface&#10;&#10;Description automatically generated">
            <a:extLst>
              <a:ext uri="{FF2B5EF4-FFF2-40B4-BE49-F238E27FC236}">
                <a16:creationId xmlns:a16="http://schemas.microsoft.com/office/drawing/2014/main" id="{485C6539-D9C9-0D99-F62B-E364A587BB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95926"/>
            <a:ext cx="10348914" cy="4132945"/>
          </a:xfrm>
          <a:prstGeom prst="rect">
            <a:avLst/>
          </a:prstGeom>
        </p:spPr>
      </p:pic>
      <p:grpSp>
        <p:nvGrpSpPr>
          <p:cNvPr id="21" name="Group 20">
            <a:extLst>
              <a:ext uri="{FF2B5EF4-FFF2-40B4-BE49-F238E27FC236}">
                <a16:creationId xmlns:a16="http://schemas.microsoft.com/office/drawing/2014/main" id="{6B0DC604-C822-F731-CA01-AF753EF37772}"/>
              </a:ext>
            </a:extLst>
          </p:cNvPr>
          <p:cNvGrpSpPr/>
          <p:nvPr/>
        </p:nvGrpSpPr>
        <p:grpSpPr>
          <a:xfrm>
            <a:off x="-13250756" y="5709678"/>
            <a:ext cx="9942200" cy="1658467"/>
            <a:chOff x="628913" y="4257032"/>
            <a:chExt cx="9942200" cy="1658467"/>
          </a:xfrm>
        </p:grpSpPr>
        <p:sp>
          <p:nvSpPr>
            <p:cNvPr id="16" name="TextBox 16"/>
            <p:cNvSpPr txBox="1"/>
            <p:nvPr/>
          </p:nvSpPr>
          <p:spPr>
            <a:xfrm>
              <a:off x="3309894" y="4396923"/>
              <a:ext cx="7261219" cy="538609"/>
            </a:xfrm>
            <a:prstGeom prst="rect">
              <a:avLst/>
            </a:prstGeom>
          </p:spPr>
          <p:txBody>
            <a:bodyPr wrap="square" lIns="0" tIns="0" rIns="0" bIns="0" rtlCol="0" anchor="t">
              <a:spAutoFit/>
            </a:bodyPr>
            <a:lstStyle/>
            <a:p>
              <a:pPr>
                <a:lnSpc>
                  <a:spcPts val="4248"/>
                </a:lnSpc>
              </a:pPr>
              <a:r>
                <a:rPr lang="en-US" sz="3933" spc="58" dirty="0">
                  <a:solidFill>
                    <a:schemeClr val="bg1">
                      <a:lumMod val="65000"/>
                    </a:schemeClr>
                  </a:solidFill>
                  <a:latin typeface="Roboto Bold"/>
                </a:rPr>
                <a:t>Sean Fruin, Michael Kilkelly</a:t>
              </a:r>
            </a:p>
          </p:txBody>
        </p:sp>
        <p:pic>
          <p:nvPicPr>
            <p:cNvPr id="1026" name="Picture 2" descr="IMEG Corp. Acquires Three New Firms | 2020-01-13 | Engineered Systems  Magazine">
              <a:extLst>
                <a:ext uri="{FF2B5EF4-FFF2-40B4-BE49-F238E27FC236}">
                  <a16:creationId xmlns:a16="http://schemas.microsoft.com/office/drawing/2014/main" id="{AB556794-B327-8057-6D72-BEFB53A1C3A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6285" b="28566"/>
            <a:stretch/>
          </p:blipFill>
          <p:spPr bwMode="auto">
            <a:xfrm>
              <a:off x="628913" y="4257032"/>
              <a:ext cx="24911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rallax Team logo">
              <a:extLst>
                <a:ext uri="{FF2B5EF4-FFF2-40B4-BE49-F238E27FC236}">
                  <a16:creationId xmlns:a16="http://schemas.microsoft.com/office/drawing/2014/main" id="{CE34AA47-154A-7293-A911-6440D11240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8626" b="21183"/>
            <a:stretch/>
          </p:blipFill>
          <p:spPr bwMode="auto">
            <a:xfrm>
              <a:off x="1752805" y="5067237"/>
              <a:ext cx="1367258" cy="82296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2AF33EF-8830-9F35-7A30-613ABE0DC30D}"/>
                </a:ext>
              </a:extLst>
            </p:cNvPr>
            <p:cNvSpPr txBox="1"/>
            <p:nvPr/>
          </p:nvSpPr>
          <p:spPr>
            <a:xfrm>
              <a:off x="3309894" y="5376890"/>
              <a:ext cx="3656664" cy="538609"/>
            </a:xfrm>
            <a:prstGeom prst="rect">
              <a:avLst/>
            </a:prstGeom>
          </p:spPr>
          <p:txBody>
            <a:bodyPr wrap="square" lIns="0" tIns="0" rIns="0" bIns="0" rtlCol="0" anchor="t">
              <a:spAutoFit/>
            </a:bodyPr>
            <a:lstStyle/>
            <a:p>
              <a:pPr>
                <a:lnSpc>
                  <a:spcPts val="4248"/>
                </a:lnSpc>
              </a:pPr>
              <a:r>
                <a:rPr lang="en-US" sz="3933" spc="58" dirty="0">
                  <a:solidFill>
                    <a:schemeClr val="bg1">
                      <a:lumMod val="65000"/>
                    </a:schemeClr>
                  </a:solidFill>
                  <a:latin typeface="Roboto Bold"/>
                </a:rPr>
                <a:t>John Pierson</a:t>
              </a:r>
            </a:p>
          </p:txBody>
        </p:sp>
      </p:grpSp>
      <p:pic>
        <p:nvPicPr>
          <p:cNvPr id="22" name="Picture 21">
            <a:extLst>
              <a:ext uri="{FF2B5EF4-FFF2-40B4-BE49-F238E27FC236}">
                <a16:creationId xmlns:a16="http://schemas.microsoft.com/office/drawing/2014/main" id="{C517080A-E8C7-BA2D-626B-75D4761CE197}"/>
              </a:ext>
            </a:extLst>
          </p:cNvPr>
          <p:cNvPicPr>
            <a:picLocks noChangeAspect="1"/>
          </p:cNvPicPr>
          <p:nvPr/>
        </p:nvPicPr>
        <p:blipFill>
          <a:blip r:embed="rId12"/>
          <a:stretch>
            <a:fillRect/>
          </a:stretch>
        </p:blipFill>
        <p:spPr>
          <a:xfrm>
            <a:off x="819198" y="4542749"/>
            <a:ext cx="8209142" cy="1681087"/>
          </a:xfrm>
          <a:prstGeom prst="rect">
            <a:avLst/>
          </a:prstGeom>
        </p:spPr>
      </p:pic>
    </p:spTree>
    <p:extLst>
      <p:ext uri="{BB962C8B-B14F-4D97-AF65-F5344CB8AC3E}">
        <p14:creationId xmlns:p14="http://schemas.microsoft.com/office/powerpoint/2010/main" val="2333164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18" descr="Packet - Free computer icons">
            <a:extLst>
              <a:ext uri="{FF2B5EF4-FFF2-40B4-BE49-F238E27FC236}">
                <a16:creationId xmlns:a16="http://schemas.microsoft.com/office/drawing/2014/main" id="{34FC8396-35E2-A37E-CBA9-18BC02DD16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17" t="11939" r="12936" b="43032"/>
          <a:stretch/>
        </p:blipFill>
        <p:spPr bwMode="auto">
          <a:xfrm>
            <a:off x="194824" y="426690"/>
            <a:ext cx="757938"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C9BA54-AF4C-E2D0-7FA4-EEE123D44283}"/>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Master Class – Monopoly</a:t>
            </a:r>
          </a:p>
          <a:p>
            <a:r>
              <a:rPr lang="en-US" sz="3200" b="1" dirty="0">
                <a:solidFill>
                  <a:srgbClr val="3B454E"/>
                </a:solidFill>
                <a:latin typeface="gitbook-content-font"/>
              </a:rPr>
              <a:t> 	Computational Geometry</a:t>
            </a:r>
          </a:p>
        </p:txBody>
      </p:sp>
    </p:spTree>
    <p:extLst>
      <p:ext uri="{BB962C8B-B14F-4D97-AF65-F5344CB8AC3E}">
        <p14:creationId xmlns:p14="http://schemas.microsoft.com/office/powerpoint/2010/main" val="2812006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Room Contains Element</a:t>
            </a:r>
          </a:p>
        </p:txBody>
      </p:sp>
      <p:pic>
        <p:nvPicPr>
          <p:cNvPr id="24" name="Picture 23">
            <a:extLst>
              <a:ext uri="{FF2B5EF4-FFF2-40B4-BE49-F238E27FC236}">
                <a16:creationId xmlns:a16="http://schemas.microsoft.com/office/drawing/2014/main" id="{540A4F1B-67C7-9A92-5E99-32DD4819E478}"/>
              </a:ext>
            </a:extLst>
          </p:cNvPr>
          <p:cNvPicPr>
            <a:picLocks noChangeAspect="1"/>
          </p:cNvPicPr>
          <p:nvPr/>
        </p:nvPicPr>
        <p:blipFill rotWithShape="1">
          <a:blip r:embed="rId2"/>
          <a:srcRect l="11426" t="12251" r="11560" b="11367"/>
          <a:stretch/>
        </p:blipFill>
        <p:spPr>
          <a:xfrm>
            <a:off x="392008" y="429732"/>
            <a:ext cx="460978" cy="457200"/>
          </a:xfrm>
          <a:prstGeom prst="rect">
            <a:avLst/>
          </a:prstGeom>
        </p:spPr>
      </p:pic>
    </p:spTree>
    <p:extLst>
      <p:ext uri="{BB962C8B-B14F-4D97-AF65-F5344CB8AC3E}">
        <p14:creationId xmlns:p14="http://schemas.microsoft.com/office/powerpoint/2010/main" val="951605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Shuffle and Stack Cards</a:t>
            </a:r>
          </a:p>
        </p:txBody>
      </p:sp>
      <p:pic>
        <p:nvPicPr>
          <p:cNvPr id="3074" name="Picture 2" descr="Shuffling Playing Cards Hand Deals Cards Stock Vector (Royalty Free)  1836781768 | Shutterstock">
            <a:extLst>
              <a:ext uri="{FF2B5EF4-FFF2-40B4-BE49-F238E27FC236}">
                <a16:creationId xmlns:a16="http://schemas.microsoft.com/office/drawing/2014/main" id="{7AB20878-C259-7897-5EAA-60909C584C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39" t="13605" r="13210" b="21388"/>
          <a:stretch/>
        </p:blipFill>
        <p:spPr bwMode="auto">
          <a:xfrm>
            <a:off x="335281" y="424652"/>
            <a:ext cx="46846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28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Building Geometry</a:t>
            </a:r>
          </a:p>
        </p:txBody>
      </p:sp>
      <p:pic>
        <p:nvPicPr>
          <p:cNvPr id="2" name="Picture 1">
            <a:extLst>
              <a:ext uri="{FF2B5EF4-FFF2-40B4-BE49-F238E27FC236}">
                <a16:creationId xmlns:a16="http://schemas.microsoft.com/office/drawing/2014/main" id="{12D2D565-930E-B950-7DF8-8999A73F941B}"/>
              </a:ext>
            </a:extLst>
          </p:cNvPr>
          <p:cNvPicPr>
            <a:picLocks noChangeAspect="1"/>
          </p:cNvPicPr>
          <p:nvPr/>
        </p:nvPicPr>
        <p:blipFill rotWithShape="1">
          <a:blip r:embed="rId2"/>
          <a:srcRect l="20921" t="20808" r="2454" b="13839"/>
          <a:stretch/>
        </p:blipFill>
        <p:spPr>
          <a:xfrm>
            <a:off x="1361440" y="1332704"/>
            <a:ext cx="10007879" cy="4560095"/>
          </a:xfrm>
          <a:prstGeom prst="rect">
            <a:avLst/>
          </a:prstGeom>
        </p:spPr>
      </p:pic>
      <p:pic>
        <p:nvPicPr>
          <p:cNvPr id="5" name="Picture 4">
            <a:extLst>
              <a:ext uri="{FF2B5EF4-FFF2-40B4-BE49-F238E27FC236}">
                <a16:creationId xmlns:a16="http://schemas.microsoft.com/office/drawing/2014/main" id="{B162D918-4EA4-3E45-F1D2-BC5C4B5B0044}"/>
              </a:ext>
            </a:extLst>
          </p:cNvPr>
          <p:cNvPicPr>
            <a:picLocks noChangeAspect="1"/>
          </p:cNvPicPr>
          <p:nvPr/>
        </p:nvPicPr>
        <p:blipFill>
          <a:blip r:embed="rId3"/>
          <a:stretch>
            <a:fillRect/>
          </a:stretch>
        </p:blipFill>
        <p:spPr>
          <a:xfrm>
            <a:off x="347600" y="394135"/>
            <a:ext cx="519249" cy="457200"/>
          </a:xfrm>
          <a:prstGeom prst="rect">
            <a:avLst/>
          </a:prstGeom>
        </p:spPr>
      </p:pic>
    </p:spTree>
    <p:extLst>
      <p:ext uri="{BB962C8B-B14F-4D97-AF65-F5344CB8AC3E}">
        <p14:creationId xmlns:p14="http://schemas.microsoft.com/office/powerpoint/2010/main" val="987169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sino, cubes, dice game, gambling, roll dice icon - Download on Iconfinder">
            <a:extLst>
              <a:ext uri="{FF2B5EF4-FFF2-40B4-BE49-F238E27FC236}">
                <a16:creationId xmlns:a16="http://schemas.microsoft.com/office/drawing/2014/main" id="{C84DD48E-5A9D-F87A-F1D8-DACB9464E3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25" t="6250" r="6458" b="7292"/>
          <a:stretch/>
        </p:blipFill>
        <p:spPr bwMode="auto">
          <a:xfrm>
            <a:off x="335281" y="373852"/>
            <a:ext cx="464912"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Random Dice Locations</a:t>
            </a:r>
          </a:p>
        </p:txBody>
      </p:sp>
    </p:spTree>
    <p:extLst>
      <p:ext uri="{BB962C8B-B14F-4D97-AF65-F5344CB8AC3E}">
        <p14:creationId xmlns:p14="http://schemas.microsoft.com/office/powerpoint/2010/main" val="2246708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Place Tokens On Properties</a:t>
            </a:r>
          </a:p>
        </p:txBody>
      </p:sp>
      <p:pic>
        <p:nvPicPr>
          <p:cNvPr id="2" name="Picture 1">
            <a:extLst>
              <a:ext uri="{FF2B5EF4-FFF2-40B4-BE49-F238E27FC236}">
                <a16:creationId xmlns:a16="http://schemas.microsoft.com/office/drawing/2014/main" id="{FEB900CD-AD51-DCFB-B6EC-13D205F477A5}"/>
              </a:ext>
            </a:extLst>
          </p:cNvPr>
          <p:cNvPicPr>
            <a:picLocks noGrp="1" noRot="1" noChangeAspect="1" noMove="1" noResize="1" noEditPoints="1" noAdjustHandles="1" noChangeArrowheads="1" noChangeShapeType="1" noCrop="1"/>
          </p:cNvPicPr>
          <p:nvPr/>
        </p:nvPicPr>
        <p:blipFill>
          <a:blip r:embed="rId2"/>
          <a:stretch>
            <a:fillRect/>
          </a:stretch>
        </p:blipFill>
        <p:spPr>
          <a:xfrm>
            <a:off x="98843" y="410845"/>
            <a:ext cx="949420" cy="422275"/>
          </a:xfrm>
          <a:prstGeom prst="rect">
            <a:avLst/>
          </a:prstGeom>
        </p:spPr>
      </p:pic>
    </p:spTree>
    <p:extLst>
      <p:ext uri="{BB962C8B-B14F-4D97-AF65-F5344CB8AC3E}">
        <p14:creationId xmlns:p14="http://schemas.microsoft.com/office/powerpoint/2010/main" val="1802484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Game Board Geometry </a:t>
            </a:r>
          </a:p>
        </p:txBody>
      </p:sp>
      <p:pic>
        <p:nvPicPr>
          <p:cNvPr id="12290" name="Picture 2" descr="Board-Game Icons - Free SVG &amp; PNG Board-Game Images - Noun Project">
            <a:extLst>
              <a:ext uri="{FF2B5EF4-FFF2-40B4-BE49-F238E27FC236}">
                <a16:creationId xmlns:a16="http://schemas.microsoft.com/office/drawing/2014/main" id="{E517AA69-B640-1668-EFBE-0B1E80C6EABA}"/>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4667" b="4500"/>
          <a:stretch/>
        </p:blipFill>
        <p:spPr bwMode="auto">
          <a:xfrm>
            <a:off x="368301" y="428625"/>
            <a:ext cx="50333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559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Place Tokens On Properties</a:t>
            </a:r>
          </a:p>
        </p:txBody>
      </p:sp>
      <p:pic>
        <p:nvPicPr>
          <p:cNvPr id="3" name="Picture 2" descr="Icon&#10;&#10;Description automatically generated with medium confidence">
            <a:extLst>
              <a:ext uri="{FF2B5EF4-FFF2-40B4-BE49-F238E27FC236}">
                <a16:creationId xmlns:a16="http://schemas.microsoft.com/office/drawing/2014/main" id="{EC8158BA-E05C-319F-4B4F-56BFCCA6B610}"/>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24445" b="24444"/>
          <a:stretch/>
        </p:blipFill>
        <p:spPr>
          <a:xfrm>
            <a:off x="124717" y="396240"/>
            <a:ext cx="894531" cy="457200"/>
          </a:xfrm>
          <a:prstGeom prst="rect">
            <a:avLst/>
          </a:prstGeom>
        </p:spPr>
      </p:pic>
      <p:sp>
        <p:nvSpPr>
          <p:cNvPr id="4" name="Rectangle 3">
            <a:extLst>
              <a:ext uri="{FF2B5EF4-FFF2-40B4-BE49-F238E27FC236}">
                <a16:creationId xmlns:a16="http://schemas.microsoft.com/office/drawing/2014/main" id="{494CF73F-74DC-9E7D-E48E-469E33980498}"/>
              </a:ext>
            </a:extLst>
          </p:cNvPr>
          <p:cNvSpPr/>
          <p:nvPr/>
        </p:nvSpPr>
        <p:spPr>
          <a:xfrm>
            <a:off x="4195458" y="3637647"/>
            <a:ext cx="1368311" cy="19389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DA1634-593B-A88F-E504-59D451C8CB1E}"/>
              </a:ext>
            </a:extLst>
          </p:cNvPr>
          <p:cNvSpPr/>
          <p:nvPr/>
        </p:nvSpPr>
        <p:spPr>
          <a:xfrm>
            <a:off x="3412627" y="2083967"/>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508C1D-08AF-8119-D92B-BB38A3DA4C47}"/>
              </a:ext>
            </a:extLst>
          </p:cNvPr>
          <p:cNvSpPr/>
          <p:nvPr/>
        </p:nvSpPr>
        <p:spPr>
          <a:xfrm>
            <a:off x="4780936" y="3548838"/>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8616F6-84ED-944B-14A3-274C4766272A}"/>
              </a:ext>
            </a:extLst>
          </p:cNvPr>
          <p:cNvSpPr/>
          <p:nvPr/>
        </p:nvSpPr>
        <p:spPr>
          <a:xfrm>
            <a:off x="4780936" y="5487826"/>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5B71201-97C3-95AE-51F6-77428E0BE120}"/>
              </a:ext>
            </a:extLst>
          </p:cNvPr>
          <p:cNvSpPr/>
          <p:nvPr/>
        </p:nvSpPr>
        <p:spPr>
          <a:xfrm>
            <a:off x="5465092" y="4518332"/>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9A77441-C934-FBF6-B103-E8A61AC06D4D}"/>
              </a:ext>
            </a:extLst>
          </p:cNvPr>
          <p:cNvSpPr/>
          <p:nvPr/>
        </p:nvSpPr>
        <p:spPr>
          <a:xfrm>
            <a:off x="4096781" y="4518332"/>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B6C48B2-2AA6-2DEC-FF3F-736166CBA5B4}"/>
              </a:ext>
            </a:extLst>
          </p:cNvPr>
          <p:cNvCxnSpPr>
            <a:cxnSpLocks/>
            <a:stCxn id="7" idx="1"/>
            <a:endCxn id="5" idx="5"/>
          </p:cNvCxnSpPr>
          <p:nvPr/>
        </p:nvCxnSpPr>
        <p:spPr>
          <a:xfrm flipH="1" flipV="1">
            <a:off x="3581078" y="2235573"/>
            <a:ext cx="1228760" cy="133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C7C7AEF-20BD-DC5D-C076-C3108D39E95F}"/>
              </a:ext>
            </a:extLst>
          </p:cNvPr>
          <p:cNvCxnSpPr>
            <a:cxnSpLocks/>
            <a:stCxn id="10" idx="0"/>
            <a:endCxn id="5" idx="5"/>
          </p:cNvCxnSpPr>
          <p:nvPr/>
        </p:nvCxnSpPr>
        <p:spPr>
          <a:xfrm flipH="1" flipV="1">
            <a:off x="3581078" y="2235573"/>
            <a:ext cx="614380" cy="2282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B1789A-96A4-8018-2E32-2FA637F0C481}"/>
              </a:ext>
            </a:extLst>
          </p:cNvPr>
          <p:cNvCxnSpPr>
            <a:cxnSpLocks/>
            <a:endCxn id="5" idx="5"/>
          </p:cNvCxnSpPr>
          <p:nvPr/>
        </p:nvCxnSpPr>
        <p:spPr>
          <a:xfrm flipH="1" flipV="1">
            <a:off x="3581078" y="2235573"/>
            <a:ext cx="1882612" cy="261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BA875D-811F-53E3-B967-1020B308ACA7}"/>
              </a:ext>
            </a:extLst>
          </p:cNvPr>
          <p:cNvCxnSpPr>
            <a:cxnSpLocks/>
            <a:stCxn id="8" idx="0"/>
            <a:endCxn id="5" idx="5"/>
          </p:cNvCxnSpPr>
          <p:nvPr/>
        </p:nvCxnSpPr>
        <p:spPr>
          <a:xfrm flipH="1" flipV="1">
            <a:off x="3581078" y="2235573"/>
            <a:ext cx="1298535" cy="325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2366C49-5E02-D445-02F2-70D170DA1FF5}"/>
              </a:ext>
            </a:extLst>
          </p:cNvPr>
          <p:cNvSpPr/>
          <p:nvPr/>
        </p:nvSpPr>
        <p:spPr>
          <a:xfrm>
            <a:off x="6400324" y="3637647"/>
            <a:ext cx="1368311" cy="19389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E06FE6D-9CFE-21A6-8551-A38C420BAE45}"/>
              </a:ext>
            </a:extLst>
          </p:cNvPr>
          <p:cNvCxnSpPr>
            <a:cxnSpLocks/>
          </p:cNvCxnSpPr>
          <p:nvPr/>
        </p:nvCxnSpPr>
        <p:spPr>
          <a:xfrm>
            <a:off x="6400323" y="3636413"/>
            <a:ext cx="1368311"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7" name="Oval 16">
            <a:extLst>
              <a:ext uri="{FF2B5EF4-FFF2-40B4-BE49-F238E27FC236}">
                <a16:creationId xmlns:a16="http://schemas.microsoft.com/office/drawing/2014/main" id="{C6BAE357-3EF5-6293-F000-D64BF2752046}"/>
              </a:ext>
            </a:extLst>
          </p:cNvPr>
          <p:cNvSpPr/>
          <p:nvPr/>
        </p:nvSpPr>
        <p:spPr>
          <a:xfrm>
            <a:off x="6985804" y="4530256"/>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741B8E8-85CA-9E3D-E71A-BF8D6539DF87}"/>
              </a:ext>
            </a:extLst>
          </p:cNvPr>
          <p:cNvCxnSpPr>
            <a:cxnSpLocks/>
          </p:cNvCxnSpPr>
          <p:nvPr/>
        </p:nvCxnSpPr>
        <p:spPr>
          <a:xfrm>
            <a:off x="8447307" y="3636413"/>
            <a:ext cx="1368311"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9" name="Oval 18">
            <a:extLst>
              <a:ext uri="{FF2B5EF4-FFF2-40B4-BE49-F238E27FC236}">
                <a16:creationId xmlns:a16="http://schemas.microsoft.com/office/drawing/2014/main" id="{BB19DBCA-A3E6-FECD-E282-DC1CE17279ED}"/>
              </a:ext>
            </a:extLst>
          </p:cNvPr>
          <p:cNvSpPr/>
          <p:nvPr/>
        </p:nvSpPr>
        <p:spPr>
          <a:xfrm>
            <a:off x="8447306"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18F0AB6-00E8-AD1C-1837-1C7A24606208}"/>
              </a:ext>
            </a:extLst>
          </p:cNvPr>
          <p:cNvSpPr/>
          <p:nvPr/>
        </p:nvSpPr>
        <p:spPr>
          <a:xfrm>
            <a:off x="8781435"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F6D81A1-95FD-2B51-97EC-41C0D53B925A}"/>
              </a:ext>
            </a:extLst>
          </p:cNvPr>
          <p:cNvSpPr/>
          <p:nvPr/>
        </p:nvSpPr>
        <p:spPr>
          <a:xfrm>
            <a:off x="9115564"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E9698D-D6D6-3627-6670-DEC9325F7CDF}"/>
              </a:ext>
            </a:extLst>
          </p:cNvPr>
          <p:cNvSpPr/>
          <p:nvPr/>
        </p:nvSpPr>
        <p:spPr>
          <a:xfrm>
            <a:off x="9449693"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2145719-FFBE-C6A1-DAD9-E48E7BFA4E21}"/>
              </a:ext>
            </a:extLst>
          </p:cNvPr>
          <p:cNvSpPr/>
          <p:nvPr/>
        </p:nvSpPr>
        <p:spPr>
          <a:xfrm>
            <a:off x="9783823" y="353568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B34FD93-676C-D5E0-37F6-B3AE57AADB2A}"/>
              </a:ext>
            </a:extLst>
          </p:cNvPr>
          <p:cNvSpPr txBox="1"/>
          <p:nvPr/>
        </p:nvSpPr>
        <p:spPr>
          <a:xfrm>
            <a:off x="8337232" y="3022485"/>
            <a:ext cx="2619628" cy="369332"/>
          </a:xfrm>
          <a:prstGeom prst="rect">
            <a:avLst/>
          </a:prstGeom>
          <a:noFill/>
        </p:spPr>
        <p:txBody>
          <a:bodyPr wrap="none" rtlCol="0">
            <a:spAutoFit/>
          </a:bodyPr>
          <a:lstStyle/>
          <a:p>
            <a:r>
              <a:rPr lang="en-US" dirty="0"/>
              <a:t>P = [0, 0.2, 0.4, 0.6, 0.8, 1]</a:t>
            </a:r>
          </a:p>
        </p:txBody>
      </p:sp>
      <p:cxnSp>
        <p:nvCxnSpPr>
          <p:cNvPr id="25" name="Straight Arrow Connector 24">
            <a:extLst>
              <a:ext uri="{FF2B5EF4-FFF2-40B4-BE49-F238E27FC236}">
                <a16:creationId xmlns:a16="http://schemas.microsoft.com/office/drawing/2014/main" id="{BEBC7ECE-37C0-9E0B-98DE-27603B68ABD0}"/>
              </a:ext>
            </a:extLst>
          </p:cNvPr>
          <p:cNvCxnSpPr>
            <a:cxnSpLocks/>
          </p:cNvCxnSpPr>
          <p:nvPr/>
        </p:nvCxnSpPr>
        <p:spPr>
          <a:xfrm>
            <a:off x="8880110" y="4261569"/>
            <a:ext cx="1" cy="89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30A44D0-F2F2-6093-4F51-5FF3E94298BC}"/>
              </a:ext>
            </a:extLst>
          </p:cNvPr>
          <p:cNvSpPr txBox="1"/>
          <p:nvPr/>
        </p:nvSpPr>
        <p:spPr>
          <a:xfrm>
            <a:off x="9131462" y="4511284"/>
            <a:ext cx="1786066" cy="369332"/>
          </a:xfrm>
          <a:prstGeom prst="rect">
            <a:avLst/>
          </a:prstGeom>
          <a:noFill/>
        </p:spPr>
        <p:txBody>
          <a:bodyPr wrap="none" rtlCol="0">
            <a:spAutoFit/>
          </a:bodyPr>
          <a:lstStyle/>
          <a:p>
            <a:r>
              <a:rPr lang="en-US" dirty="0"/>
              <a:t>+ ½ House Width</a:t>
            </a:r>
          </a:p>
        </p:txBody>
      </p:sp>
    </p:spTree>
    <p:extLst>
      <p:ext uri="{BB962C8B-B14F-4D97-AF65-F5344CB8AC3E}">
        <p14:creationId xmlns:p14="http://schemas.microsoft.com/office/powerpoint/2010/main" val="411087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TuneUp</a:t>
            </a:r>
          </a:p>
        </p:txBody>
      </p:sp>
      <p:pic>
        <p:nvPicPr>
          <p:cNvPr id="6146" name="Picture 2">
            <a:extLst>
              <a:ext uri="{FF2B5EF4-FFF2-40B4-BE49-F238E27FC236}">
                <a16:creationId xmlns:a16="http://schemas.microsoft.com/office/drawing/2014/main" id="{C72166B5-1D58-4852-A80C-A812747BC9DB}"/>
              </a:ext>
            </a:extLst>
          </p:cNvPr>
          <p:cNvPicPr>
            <a:picLocks noGrp="1" noRot="1" noChangeAspect="1" noMove="1" noResize="1" noEditPoints="1" noAdjustHandles="1" noChangeArrowheads="1" noChangeShapeType="1" noCrop="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1363" t="9941" r="10177" b="10178"/>
          <a:stretch/>
        </p:blipFill>
        <p:spPr bwMode="auto">
          <a:xfrm>
            <a:off x="411479" y="386081"/>
            <a:ext cx="44906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68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TuneUp</a:t>
            </a:r>
          </a:p>
        </p:txBody>
      </p:sp>
      <p:pic>
        <p:nvPicPr>
          <p:cNvPr id="6146" name="Picture 2">
            <a:extLst>
              <a:ext uri="{FF2B5EF4-FFF2-40B4-BE49-F238E27FC236}">
                <a16:creationId xmlns:a16="http://schemas.microsoft.com/office/drawing/2014/main" id="{C72166B5-1D58-4852-A80C-A812747BC9DB}"/>
              </a:ext>
            </a:extLst>
          </p:cNvPr>
          <p:cNvPicPr>
            <a:picLocks noGrp="1" noRot="1" noChangeAspect="1" noMove="1" noResize="1" noEditPoints="1" noAdjustHandles="1" noChangeArrowheads="1" noChangeShapeType="1" noCrop="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1363" t="9941" r="10177" b="10178"/>
          <a:stretch/>
        </p:blipFill>
        <p:spPr bwMode="auto">
          <a:xfrm>
            <a:off x="411479" y="386081"/>
            <a:ext cx="44906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1E0D0A-266C-293A-16BF-BAB25886B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240" y="1188752"/>
            <a:ext cx="9113520" cy="475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2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85800" y="723900"/>
            <a:ext cx="10393680" cy="461665"/>
          </a:xfrm>
          <a:prstGeom prst="rect">
            <a:avLst/>
          </a:prstGeom>
        </p:spPr>
        <p:txBody>
          <a:bodyPr lIns="0" tIns="0" rIns="0" bIns="0" rtlCol="0" anchor="t">
            <a:spAutoFit/>
          </a:bodyPr>
          <a:lstStyle/>
          <a:p>
            <a:pPr>
              <a:lnSpc>
                <a:spcPts val="3600"/>
              </a:lnSpc>
            </a:pPr>
            <a:r>
              <a:rPr lang="en-US" sz="3333" spc="49" dirty="0">
                <a:solidFill>
                  <a:srgbClr val="606060"/>
                </a:solidFill>
                <a:latin typeface="Roboto Bold"/>
              </a:rPr>
              <a:t>Digital Built Week Americas 2023</a:t>
            </a:r>
          </a:p>
        </p:txBody>
      </p:sp>
      <p:sp>
        <p:nvSpPr>
          <p:cNvPr id="8" name="TextBox 8"/>
          <p:cNvSpPr txBox="1"/>
          <p:nvPr/>
        </p:nvSpPr>
        <p:spPr>
          <a:xfrm>
            <a:off x="483235" y="3189474"/>
            <a:ext cx="6401441" cy="654025"/>
          </a:xfrm>
          <a:prstGeom prst="rect">
            <a:avLst/>
          </a:prstGeom>
        </p:spPr>
        <p:txBody>
          <a:bodyPr lIns="0" tIns="0" rIns="0" bIns="0" rtlCol="0" anchor="t">
            <a:spAutoFit/>
          </a:bodyPr>
          <a:lstStyle/>
          <a:p>
            <a:pPr>
              <a:lnSpc>
                <a:spcPts val="1728"/>
              </a:lnSpc>
            </a:pPr>
            <a:r>
              <a:rPr lang="en-US" sz="1600" dirty="0">
                <a:solidFill>
                  <a:srgbClr val="595959"/>
                </a:solidFill>
                <a:latin typeface="Roboto" panose="02000000000000000000" pitchFamily="2" charset="0"/>
              </a:rPr>
              <a:t>___________________________________________</a:t>
            </a:r>
          </a:p>
          <a:p>
            <a:pPr>
              <a:lnSpc>
                <a:spcPts val="1728"/>
              </a:lnSpc>
            </a:pPr>
            <a:r>
              <a:rPr lang="en-US" sz="1600" spc="23" dirty="0">
                <a:solidFill>
                  <a:srgbClr val="595959"/>
                </a:solidFill>
                <a:latin typeface="Roboto" panose="02000000000000000000" pitchFamily="2" charset="0"/>
              </a:rPr>
              <a:t>Questions related to specific materials, methods, and services will be addressed at the conclusion of this presentation.</a:t>
            </a:r>
          </a:p>
        </p:txBody>
      </p:sp>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6966558" y="6172200"/>
            <a:ext cx="5222203" cy="930569"/>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6172200"/>
            <a:ext cx="5068747" cy="929712"/>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5068747" y="6172200"/>
            <a:ext cx="5222203" cy="930569"/>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316634" y="6465972"/>
            <a:ext cx="5986523" cy="393249"/>
          </a:xfrm>
          <a:prstGeom prst="rect">
            <a:avLst/>
          </a:prstGeom>
        </p:spPr>
        <p:txBody>
          <a:bodyPr lIns="0" tIns="0" rIns="0" bIns="0" rtlCol="0" anchor="t">
            <a:spAutoFit/>
          </a:bodyPr>
          <a:lstStyle/>
          <a:p>
            <a:pPr>
              <a:lnSpc>
                <a:spcPts val="3199"/>
              </a:lnSpc>
            </a:pPr>
            <a:r>
              <a:rPr lang="en-US" sz="2666" spc="-106" dirty="0">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7679848" y="6504072"/>
            <a:ext cx="4319793" cy="306687"/>
          </a:xfrm>
          <a:prstGeom prst="rect">
            <a:avLst/>
          </a:prstGeom>
        </p:spPr>
        <p:txBody>
          <a:bodyPr lIns="0" tIns="0" rIns="0" bIns="0" rtlCol="0" anchor="t">
            <a:spAutoFit/>
          </a:bodyPr>
          <a:lstStyle/>
          <a:p>
            <a:pPr>
              <a:lnSpc>
                <a:spcPts val="2479"/>
              </a:lnSpc>
            </a:pPr>
            <a:r>
              <a:rPr lang="en-US" sz="2066" spc="-82" dirty="0">
                <a:solidFill>
                  <a:srgbClr val="FFFFFF"/>
                </a:solidFill>
                <a:latin typeface="Roboto Bold"/>
              </a:rPr>
              <a:t>JUNE 15-17, 2023 | DALLAS, TEXAS</a:t>
            </a:r>
          </a:p>
        </p:txBody>
      </p:sp>
      <p:sp>
        <p:nvSpPr>
          <p:cNvPr id="4" name="Diamond 3">
            <a:extLst>
              <a:ext uri="{FF2B5EF4-FFF2-40B4-BE49-F238E27FC236}">
                <a16:creationId xmlns:a16="http://schemas.microsoft.com/office/drawing/2014/main" id="{B26C7E8A-8881-DD98-A5FB-8FD4095B25B6}"/>
              </a:ext>
            </a:extLst>
          </p:cNvPr>
          <p:cNvSpPr/>
          <p:nvPr/>
        </p:nvSpPr>
        <p:spPr>
          <a:xfrm>
            <a:off x="5747659" y="4297064"/>
            <a:ext cx="2728685" cy="1006324"/>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179770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C9BA54-AF4C-E2D0-7FA4-EEE123D44283}"/>
              </a:ext>
            </a:extLst>
          </p:cNvPr>
          <p:cNvSpPr txBox="1">
            <a:spLocks noGrp="1" noRot="1" noMove="1" noResize="1" noEditPoints="1" noAdjustHandles="1" noChangeArrowheads="1" noChangeShapeType="1"/>
          </p:cNvSpPr>
          <p:nvPr/>
        </p:nvSpPr>
        <p:spPr>
          <a:xfrm>
            <a:off x="50800" y="40100"/>
            <a:ext cx="10579100" cy="892552"/>
          </a:xfrm>
          <a:prstGeom prst="rect">
            <a:avLst/>
          </a:prstGeom>
          <a:noFill/>
        </p:spPr>
        <p:txBody>
          <a:bodyPr wrap="square" rtlCol="0">
            <a:spAutoFit/>
          </a:bodyPr>
          <a:lstStyle/>
          <a:p>
            <a:r>
              <a:rPr lang="en-US" sz="2000" b="1" dirty="0">
                <a:solidFill>
                  <a:schemeClr val="bg2">
                    <a:lumMod val="75000"/>
                  </a:schemeClr>
                </a:solidFill>
                <a:latin typeface="gitbook-content-font"/>
              </a:rPr>
              <a:t>Computational Geometry</a:t>
            </a:r>
          </a:p>
          <a:p>
            <a:r>
              <a:rPr lang="en-US" sz="3200" b="1" dirty="0">
                <a:solidFill>
                  <a:srgbClr val="3B454E"/>
                </a:solidFill>
                <a:latin typeface="gitbook-content-font"/>
              </a:rPr>
              <a:t> 	TuneUp</a:t>
            </a:r>
          </a:p>
        </p:txBody>
      </p:sp>
      <p:pic>
        <p:nvPicPr>
          <p:cNvPr id="6146" name="Picture 2">
            <a:extLst>
              <a:ext uri="{FF2B5EF4-FFF2-40B4-BE49-F238E27FC236}">
                <a16:creationId xmlns:a16="http://schemas.microsoft.com/office/drawing/2014/main" id="{C72166B5-1D58-4852-A80C-A812747BC9DB}"/>
              </a:ext>
            </a:extLst>
          </p:cNvPr>
          <p:cNvPicPr>
            <a:picLocks noGrp="1" noRot="1" noChangeAspect="1" noMove="1" noResize="1" noEditPoints="1" noAdjustHandles="1" noChangeArrowheads="1" noChangeShapeType="1" noCrop="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1363" t="9941" r="10177" b="10178"/>
          <a:stretch/>
        </p:blipFill>
        <p:spPr bwMode="auto">
          <a:xfrm>
            <a:off x="411479" y="386081"/>
            <a:ext cx="44906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E1F753E-C16A-60D2-1EDB-16AD440F75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600" y="496177"/>
            <a:ext cx="11072813" cy="636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783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Master Class – Monopoly</a:t>
            </a:r>
          </a:p>
          <a:p>
            <a:r>
              <a:rPr lang="en-US" sz="3200" b="1" dirty="0">
                <a:solidFill>
                  <a:srgbClr val="3B454E"/>
                </a:solidFill>
                <a:latin typeface="gitbook-content-font"/>
              </a:rPr>
              <a:t> 	Dynamo &amp; Revit</a:t>
            </a:r>
          </a:p>
        </p:txBody>
      </p:sp>
      <p:pic>
        <p:nvPicPr>
          <p:cNvPr id="11266" name="Picture 2" descr="Autodesk Dynamo Tutorials">
            <a:extLst>
              <a:ext uri="{FF2B5EF4-FFF2-40B4-BE49-F238E27FC236}">
                <a16:creationId xmlns:a16="http://schemas.microsoft.com/office/drawing/2014/main" id="{72EFCEDF-DD60-E9E0-1006-2767FCA0D58B}"/>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2160" b="12457"/>
          <a:stretch/>
        </p:blipFill>
        <p:spPr bwMode="auto">
          <a:xfrm>
            <a:off x="94298" y="406400"/>
            <a:ext cx="952124"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reate - Free edit tools icons">
            <a:extLst>
              <a:ext uri="{FF2B5EF4-FFF2-40B4-BE49-F238E27FC236}">
                <a16:creationId xmlns:a16="http://schemas.microsoft.com/office/drawing/2014/main" id="{C55203C2-8330-4300-6B88-80F607832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422" y="252507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Amount, collecting, data, process, profiling icon - Download on Iconfinder">
            <a:extLst>
              <a:ext uri="{FF2B5EF4-FFF2-40B4-BE49-F238E27FC236}">
                <a16:creationId xmlns:a16="http://schemas.microsoft.com/office/drawing/2014/main" id="{22EB4785-C105-9750-A151-1CEE760F7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7" y="252507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Manipulate Icons - Free SVG &amp; PNG Manipulate Images - Noun Project">
            <a:extLst>
              <a:ext uri="{FF2B5EF4-FFF2-40B4-BE49-F238E27FC236}">
                <a16:creationId xmlns:a16="http://schemas.microsoft.com/office/drawing/2014/main" id="{435DE4BA-C2E9-78EC-FB13-68A193AC2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2335" y="252507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9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Collect Revit Elements</a:t>
            </a:r>
          </a:p>
        </p:txBody>
      </p:sp>
      <p:pic>
        <p:nvPicPr>
          <p:cNvPr id="11266" name="Picture 2" descr="Autodesk Dynamo Tutorials">
            <a:extLst>
              <a:ext uri="{FF2B5EF4-FFF2-40B4-BE49-F238E27FC236}">
                <a16:creationId xmlns:a16="http://schemas.microsoft.com/office/drawing/2014/main" id="{72EFCEDF-DD60-E9E0-1006-2767FCA0D58B}"/>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2160" b="12457"/>
          <a:stretch/>
        </p:blipFill>
        <p:spPr bwMode="auto">
          <a:xfrm>
            <a:off x="94298" y="406400"/>
            <a:ext cx="952124"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04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API Calls – Room at Point</a:t>
            </a:r>
          </a:p>
        </p:txBody>
      </p:sp>
      <p:pic>
        <p:nvPicPr>
          <p:cNvPr id="11266" name="Picture 2" descr="Autodesk Dynamo Tutorials">
            <a:extLst>
              <a:ext uri="{FF2B5EF4-FFF2-40B4-BE49-F238E27FC236}">
                <a16:creationId xmlns:a16="http://schemas.microsoft.com/office/drawing/2014/main" id="{72EFCEDF-DD60-E9E0-1006-2767FCA0D58B}"/>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2160" b="12457"/>
          <a:stretch/>
        </p:blipFill>
        <p:spPr bwMode="auto">
          <a:xfrm>
            <a:off x="94298" y="406400"/>
            <a:ext cx="952124"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034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a:spLocks noGrp="1" noRot="1" noMove="1" noResize="1" noEditPoints="1" noAdjustHandles="1" noChangeArrowheads="1" noChangeShapeType="1"/>
          </p:cNvSpPr>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Mesh to Revit Family</a:t>
            </a:r>
          </a:p>
        </p:txBody>
      </p:sp>
      <p:pic>
        <p:nvPicPr>
          <p:cNvPr id="14338" name="Picture 2" descr="Monopoly Piece - Dog">
            <a:extLst>
              <a:ext uri="{FF2B5EF4-FFF2-40B4-BE49-F238E27FC236}">
                <a16:creationId xmlns:a16="http://schemas.microsoft.com/office/drawing/2014/main" id="{C281FC8A-1E35-06EC-A997-72B2B8CC458F}"/>
              </a:ext>
            </a:extLst>
          </p:cNvPr>
          <p:cNvPicPr>
            <a:picLocks noGrp="1" noRot="1" noChangeAspect="1" noMove="1" noResize="1" noEditPoints="1" noAdjustHandles="1" noChangeArrowheads="1" noChangeShapeType="1" noCrop="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t="11363" b="14208"/>
          <a:stretch/>
        </p:blipFill>
        <p:spPr bwMode="auto">
          <a:xfrm>
            <a:off x="284798" y="429732"/>
            <a:ext cx="614271"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2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844F9-EF55-3418-0940-0BBEEE9EB21D}"/>
              </a:ext>
            </a:extLst>
          </p:cNvPr>
          <p:cNvSpPr txBox="1">
            <a:spLocks noGrp="1" noRot="1" noMove="1" noResize="1" noEditPoints="1" noAdjustHandles="1" noChangeArrowheads="1" noChangeShapeType="1"/>
          </p:cNvSpPr>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and Revit</a:t>
            </a:r>
          </a:p>
          <a:p>
            <a:r>
              <a:rPr lang="en-US" sz="3200" b="1" dirty="0">
                <a:solidFill>
                  <a:srgbClr val="3B454E"/>
                </a:solidFill>
                <a:latin typeface="gitbook-content-font"/>
              </a:rPr>
              <a:t> 	Rotate Dice Revit Family</a:t>
            </a:r>
          </a:p>
        </p:txBody>
      </p:sp>
      <p:pic>
        <p:nvPicPr>
          <p:cNvPr id="4" name="Picture 3">
            <a:extLst>
              <a:ext uri="{FF2B5EF4-FFF2-40B4-BE49-F238E27FC236}">
                <a16:creationId xmlns:a16="http://schemas.microsoft.com/office/drawing/2014/main" id="{A2591058-7FC0-03B4-BEB1-CF65D7B3984F}"/>
              </a:ext>
            </a:extLst>
          </p:cNvPr>
          <p:cNvPicPr>
            <a:picLocks noGrp="1" noRot="1" noChangeAspect="1" noMove="1" noResize="1" noEditPoints="1" noAdjustHandles="1" noChangeArrowheads="1" noChangeShapeType="1" noCrop="1"/>
          </p:cNvPicPr>
          <p:nvPr/>
        </p:nvPicPr>
        <p:blipFill>
          <a:blip r:embed="rId2">
            <a:duotone>
              <a:schemeClr val="accent3">
                <a:shade val="45000"/>
                <a:satMod val="135000"/>
              </a:schemeClr>
              <a:prstClr val="white"/>
            </a:duotone>
          </a:blip>
          <a:stretch>
            <a:fillRect/>
          </a:stretch>
        </p:blipFill>
        <p:spPr>
          <a:xfrm>
            <a:off x="437475" y="424774"/>
            <a:ext cx="457200" cy="457200"/>
          </a:xfrm>
          <a:prstGeom prst="rect">
            <a:avLst/>
          </a:prstGeom>
        </p:spPr>
      </p:pic>
    </p:spTree>
    <p:extLst>
      <p:ext uri="{BB962C8B-B14F-4D97-AF65-F5344CB8AC3E}">
        <p14:creationId xmlns:p14="http://schemas.microsoft.com/office/powerpoint/2010/main" val="4187291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100E95-F499-1658-9C33-5C442F5FA933}"/>
              </a:ext>
            </a:extLst>
          </p:cNvPr>
          <p:cNvGrpSpPr/>
          <p:nvPr/>
        </p:nvGrpSpPr>
        <p:grpSpPr>
          <a:xfrm>
            <a:off x="86499" y="74142"/>
            <a:ext cx="11916554" cy="1133378"/>
            <a:chOff x="86499" y="74142"/>
            <a:chExt cx="11916554" cy="1133378"/>
          </a:xfrm>
        </p:grpSpPr>
        <p:sp>
          <p:nvSpPr>
            <p:cNvPr id="25" name="TextBox 24">
              <a:extLst>
                <a:ext uri="{FF2B5EF4-FFF2-40B4-BE49-F238E27FC236}">
                  <a16:creationId xmlns:a16="http://schemas.microsoft.com/office/drawing/2014/main" id="{13E01983-0F71-AF83-40F6-739F6AE6E25B}"/>
                </a:ext>
              </a:extLst>
            </p:cNvPr>
            <p:cNvSpPr txBox="1"/>
            <p:nvPr/>
          </p:nvSpPr>
          <p:spPr>
            <a:xfrm>
              <a:off x="86499" y="74142"/>
              <a:ext cx="2044149" cy="369332"/>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Before the Coding</a:t>
              </a:r>
            </a:p>
          </p:txBody>
        </p:sp>
        <p:sp>
          <p:nvSpPr>
            <p:cNvPr id="27" name="TextBox 26">
              <a:extLst>
                <a:ext uri="{FF2B5EF4-FFF2-40B4-BE49-F238E27FC236}">
                  <a16:creationId xmlns:a16="http://schemas.microsoft.com/office/drawing/2014/main" id="{B6ED547A-788E-2D4B-71BE-D442D5E06E05}"/>
                </a:ext>
              </a:extLst>
            </p:cNvPr>
            <p:cNvSpPr txBox="1"/>
            <p:nvPr/>
          </p:nvSpPr>
          <p:spPr>
            <a:xfrm>
              <a:off x="1026278" y="499634"/>
              <a:ext cx="10976775" cy="707886"/>
            </a:xfrm>
            <a:prstGeom prst="rect">
              <a:avLst/>
            </a:prstGeom>
            <a:noFill/>
          </p:spPr>
          <p:txBody>
            <a:bodyPr wrap="square">
              <a:spAutoFit/>
            </a:bodyPr>
            <a:lstStyle/>
            <a:p>
              <a:r>
                <a:rPr lang="en-US" sz="4000" dirty="0">
                  <a:latin typeface="Arial" panose="020B0604020202020204" pitchFamily="34" charset="0"/>
                  <a:cs typeface="Arial" panose="020B0604020202020204" pitchFamily="34" charset="0"/>
                </a:rPr>
                <a:t> </a:t>
              </a:r>
              <a:r>
                <a:rPr lang="en-US" sz="4000" b="1" dirty="0">
                  <a:solidFill>
                    <a:srgbClr val="3B454E"/>
                  </a:solidFill>
                  <a:latin typeface="gitbook-content-font"/>
                </a:rPr>
                <a:t>Generative Design – Card Shark  </a:t>
              </a:r>
              <a:endParaRPr lang="en-US" sz="4000" dirty="0"/>
            </a:p>
          </p:txBody>
        </p:sp>
      </p:grpSp>
      <p:pic>
        <p:nvPicPr>
          <p:cNvPr id="29" name="Picture 18" descr="Packet - Free computer icons">
            <a:extLst>
              <a:ext uri="{FF2B5EF4-FFF2-40B4-BE49-F238E27FC236}">
                <a16:creationId xmlns:a16="http://schemas.microsoft.com/office/drawing/2014/main" id="{34FC8396-35E2-A37E-CBA9-18BC02DD16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17" t="11939" r="12936" b="43032"/>
          <a:stretch/>
        </p:blipFill>
        <p:spPr bwMode="auto">
          <a:xfrm>
            <a:off x="93224" y="547340"/>
            <a:ext cx="1015349" cy="61247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767E051-5F87-BFB7-DF15-7DBFC3ADB3AD}"/>
              </a:ext>
            </a:extLst>
          </p:cNvPr>
          <p:cNvGrpSpPr/>
          <p:nvPr/>
        </p:nvGrpSpPr>
        <p:grpSpPr>
          <a:xfrm>
            <a:off x="118656" y="1740392"/>
            <a:ext cx="11954688" cy="3799171"/>
            <a:chOff x="153800" y="2197592"/>
            <a:chExt cx="11954688" cy="3799171"/>
          </a:xfrm>
        </p:grpSpPr>
        <p:sp>
          <p:nvSpPr>
            <p:cNvPr id="4" name="TextBox 3">
              <a:extLst>
                <a:ext uri="{FF2B5EF4-FFF2-40B4-BE49-F238E27FC236}">
                  <a16:creationId xmlns:a16="http://schemas.microsoft.com/office/drawing/2014/main" id="{AB76AC1D-E3FE-8950-E508-6DF2D2A69822}"/>
                </a:ext>
              </a:extLst>
            </p:cNvPr>
            <p:cNvSpPr txBox="1"/>
            <p:nvPr/>
          </p:nvSpPr>
          <p:spPr>
            <a:xfrm>
              <a:off x="153800" y="2197592"/>
              <a:ext cx="2522989" cy="707886"/>
            </a:xfrm>
            <a:prstGeom prst="rect">
              <a:avLst/>
            </a:prstGeom>
            <a:noFill/>
          </p:spPr>
          <p:txBody>
            <a:bodyPr wrap="square">
              <a:spAutoFit/>
            </a:bodyPr>
            <a:lstStyle/>
            <a:p>
              <a:r>
                <a:rPr lang="en-US" sz="4000" b="1" dirty="0">
                  <a:solidFill>
                    <a:srgbClr val="3B454E"/>
                  </a:solidFill>
                  <a:latin typeface="gitbook-content-font"/>
                </a:rPr>
                <a:t>Variables</a:t>
              </a:r>
            </a:p>
          </p:txBody>
        </p:sp>
        <p:sp>
          <p:nvSpPr>
            <p:cNvPr id="5" name="TextBox 4">
              <a:extLst>
                <a:ext uri="{FF2B5EF4-FFF2-40B4-BE49-F238E27FC236}">
                  <a16:creationId xmlns:a16="http://schemas.microsoft.com/office/drawing/2014/main" id="{58E9ECDE-B820-5118-1806-DA8E39795C6C}"/>
                </a:ext>
              </a:extLst>
            </p:cNvPr>
            <p:cNvSpPr txBox="1"/>
            <p:nvPr/>
          </p:nvSpPr>
          <p:spPr>
            <a:xfrm>
              <a:off x="2951195" y="2197808"/>
              <a:ext cx="2897297" cy="707886"/>
            </a:xfrm>
            <a:prstGeom prst="rect">
              <a:avLst/>
            </a:prstGeom>
            <a:noFill/>
          </p:spPr>
          <p:txBody>
            <a:bodyPr wrap="square">
              <a:spAutoFit/>
            </a:bodyPr>
            <a:lstStyle/>
            <a:p>
              <a:r>
                <a:rPr lang="en-US" sz="4000" b="1" dirty="0">
                  <a:solidFill>
                    <a:srgbClr val="3B454E"/>
                  </a:solidFill>
                  <a:latin typeface="gitbook-content-font"/>
                </a:rPr>
                <a:t>Objective </a:t>
              </a:r>
            </a:p>
          </p:txBody>
        </p:sp>
        <p:sp>
          <p:nvSpPr>
            <p:cNvPr id="6" name="TextBox 5">
              <a:extLst>
                <a:ext uri="{FF2B5EF4-FFF2-40B4-BE49-F238E27FC236}">
                  <a16:creationId xmlns:a16="http://schemas.microsoft.com/office/drawing/2014/main" id="{5263F29F-32AD-891F-E4F0-365D006C293C}"/>
                </a:ext>
              </a:extLst>
            </p:cNvPr>
            <p:cNvSpPr txBox="1"/>
            <p:nvPr/>
          </p:nvSpPr>
          <p:spPr>
            <a:xfrm>
              <a:off x="6122898" y="2197808"/>
              <a:ext cx="2897297" cy="707886"/>
            </a:xfrm>
            <a:prstGeom prst="rect">
              <a:avLst/>
            </a:prstGeom>
            <a:noFill/>
          </p:spPr>
          <p:txBody>
            <a:bodyPr wrap="square">
              <a:spAutoFit/>
            </a:bodyPr>
            <a:lstStyle/>
            <a:p>
              <a:r>
                <a:rPr lang="en-US" sz="4000" b="1" dirty="0">
                  <a:solidFill>
                    <a:srgbClr val="3B454E"/>
                  </a:solidFill>
                  <a:latin typeface="gitbook-content-font"/>
                </a:rPr>
                <a:t>Could-Have</a:t>
              </a:r>
            </a:p>
          </p:txBody>
        </p:sp>
        <p:sp>
          <p:nvSpPr>
            <p:cNvPr id="7" name="TextBox 6">
              <a:extLst>
                <a:ext uri="{FF2B5EF4-FFF2-40B4-BE49-F238E27FC236}">
                  <a16:creationId xmlns:a16="http://schemas.microsoft.com/office/drawing/2014/main" id="{284FC53B-0B21-3184-9E5A-5E5622DAC2FA}"/>
                </a:ext>
              </a:extLst>
            </p:cNvPr>
            <p:cNvSpPr txBox="1"/>
            <p:nvPr/>
          </p:nvSpPr>
          <p:spPr>
            <a:xfrm>
              <a:off x="9294601" y="2197592"/>
              <a:ext cx="2743599" cy="707886"/>
            </a:xfrm>
            <a:prstGeom prst="rect">
              <a:avLst/>
            </a:prstGeom>
            <a:noFill/>
          </p:spPr>
          <p:txBody>
            <a:bodyPr wrap="square">
              <a:spAutoFit/>
            </a:bodyPr>
            <a:lstStyle/>
            <a:p>
              <a:r>
                <a:rPr lang="en-US" sz="4000" b="1" dirty="0">
                  <a:solidFill>
                    <a:srgbClr val="3B454E"/>
                  </a:solidFill>
                  <a:latin typeface="gitbook-content-font"/>
                </a:rPr>
                <a:t>Won’t-Have</a:t>
              </a:r>
            </a:p>
          </p:txBody>
        </p:sp>
        <p:cxnSp>
          <p:nvCxnSpPr>
            <p:cNvPr id="8" name="Straight Connector 7">
              <a:extLst>
                <a:ext uri="{FF2B5EF4-FFF2-40B4-BE49-F238E27FC236}">
                  <a16:creationId xmlns:a16="http://schemas.microsoft.com/office/drawing/2014/main" id="{A4B2376D-9B33-8C59-FD58-5FB369E9866E}"/>
                </a:ext>
              </a:extLst>
            </p:cNvPr>
            <p:cNvCxnSpPr>
              <a:cxnSpLocks/>
            </p:cNvCxnSpPr>
            <p:nvPr/>
          </p:nvCxnSpPr>
          <p:spPr>
            <a:xfrm>
              <a:off x="2813992"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0F4B9E-12D6-4EE5-AB95-5C27C85305FA}"/>
                </a:ext>
              </a:extLst>
            </p:cNvPr>
            <p:cNvCxnSpPr>
              <a:cxnSpLocks/>
            </p:cNvCxnSpPr>
            <p:nvPr/>
          </p:nvCxnSpPr>
          <p:spPr>
            <a:xfrm>
              <a:off x="5985695"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166A1D8-E20B-4772-6AFB-95785701C05E}"/>
                </a:ext>
              </a:extLst>
            </p:cNvPr>
            <p:cNvCxnSpPr>
              <a:cxnSpLocks/>
            </p:cNvCxnSpPr>
            <p:nvPr/>
          </p:nvCxnSpPr>
          <p:spPr>
            <a:xfrm>
              <a:off x="9157398" y="2197592"/>
              <a:ext cx="0" cy="37991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2DE0C54-5EF7-9818-8966-999897FCBA97}"/>
                </a:ext>
              </a:extLst>
            </p:cNvPr>
            <p:cNvSpPr txBox="1"/>
            <p:nvPr/>
          </p:nvSpPr>
          <p:spPr>
            <a:xfrm>
              <a:off x="164119" y="2874463"/>
              <a:ext cx="2643700"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30 Card Position</a:t>
              </a:r>
            </a:p>
            <a:p>
              <a:pPr marL="742950" lvl="1" indent="-285750">
                <a:buFont typeface="Arial" panose="020B0604020202020204" pitchFamily="34" charset="0"/>
                <a:buChar char="•"/>
              </a:pPr>
              <a:r>
                <a:rPr lang="en-US" dirty="0">
                  <a:latin typeface="Söhne"/>
                </a:rPr>
                <a:t>Community Chest</a:t>
              </a:r>
            </a:p>
            <a:p>
              <a:pPr marL="1200150" lvl="2" indent="-285750">
                <a:buFont typeface="Arial" panose="020B0604020202020204" pitchFamily="34" charset="0"/>
                <a:buChar char="•"/>
              </a:pPr>
              <a:r>
                <a:rPr lang="en-US" dirty="0">
                  <a:latin typeface="Söhne"/>
                </a:rPr>
                <a:t>0- 14 </a:t>
              </a:r>
            </a:p>
            <a:p>
              <a:pPr marL="742950" lvl="1" indent="-285750">
                <a:buFont typeface="Arial" panose="020B0604020202020204" pitchFamily="34" charset="0"/>
                <a:buChar char="•"/>
              </a:pPr>
              <a:r>
                <a:rPr lang="en-US" dirty="0">
                  <a:latin typeface="Söhne"/>
                </a:rPr>
                <a:t>Chance </a:t>
              </a:r>
            </a:p>
            <a:p>
              <a:pPr marL="1200150" lvl="2" indent="-285750">
                <a:buFont typeface="Arial" panose="020B0604020202020204" pitchFamily="34" charset="0"/>
                <a:buChar char="•"/>
              </a:pPr>
              <a:r>
                <a:rPr lang="en-US" dirty="0">
                  <a:latin typeface="Söhne"/>
                </a:rPr>
                <a:t>0- 16 </a:t>
              </a:r>
            </a:p>
          </p:txBody>
        </p:sp>
        <p:sp>
          <p:nvSpPr>
            <p:cNvPr id="12" name="TextBox 11">
              <a:extLst>
                <a:ext uri="{FF2B5EF4-FFF2-40B4-BE49-F238E27FC236}">
                  <a16:creationId xmlns:a16="http://schemas.microsoft.com/office/drawing/2014/main" id="{C9A63973-0262-3F25-864F-773223028327}"/>
                </a:ext>
              </a:extLst>
            </p:cNvPr>
            <p:cNvSpPr txBox="1"/>
            <p:nvPr/>
          </p:nvSpPr>
          <p:spPr>
            <a:xfrm>
              <a:off x="2945023" y="2874463"/>
              <a:ext cx="2920661" cy="369332"/>
            </a:xfrm>
            <a:prstGeom prst="rect">
              <a:avLst/>
            </a:prstGeom>
            <a:noFill/>
          </p:spPr>
          <p:txBody>
            <a:bodyPr wrap="square">
              <a:spAutoFit/>
            </a:bodyPr>
            <a:lstStyle/>
            <a:p>
              <a:pPr marL="285750" indent="-285750">
                <a:buFont typeface="Arial" panose="020B0604020202020204" pitchFamily="34" charset="0"/>
                <a:buChar char="•"/>
              </a:pPr>
              <a:endParaRPr lang="en-US" dirty="0">
                <a:latin typeface="Söhne"/>
              </a:endParaRPr>
            </a:p>
          </p:txBody>
        </p:sp>
        <p:sp>
          <p:nvSpPr>
            <p:cNvPr id="13" name="TextBox 12">
              <a:extLst>
                <a:ext uri="{FF2B5EF4-FFF2-40B4-BE49-F238E27FC236}">
                  <a16:creationId xmlns:a16="http://schemas.microsoft.com/office/drawing/2014/main" id="{8A37394C-63A2-1BE5-FD8D-FD439E1DD0BF}"/>
                </a:ext>
              </a:extLst>
            </p:cNvPr>
            <p:cNvSpPr txBox="1"/>
            <p:nvPr/>
          </p:nvSpPr>
          <p:spPr>
            <a:xfrm>
              <a:off x="9157397" y="2874463"/>
              <a:ext cx="2951091"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Customizable game rules </a:t>
              </a:r>
            </a:p>
            <a:p>
              <a:pPr marL="285750" indent="-285750">
                <a:buFont typeface="Arial" panose="020B0604020202020204" pitchFamily="34" charset="0"/>
                <a:buChar char="•"/>
              </a:pPr>
              <a:r>
                <a:rPr lang="en-US" dirty="0">
                  <a:latin typeface="Söhne"/>
                </a:rPr>
                <a:t>Multiplayer support</a:t>
              </a:r>
            </a:p>
            <a:p>
              <a:pPr marL="285750" indent="-285750">
                <a:buFont typeface="Arial" panose="020B0604020202020204" pitchFamily="34" charset="0"/>
                <a:buChar char="•"/>
              </a:pPr>
              <a:r>
                <a:rPr lang="en-US" dirty="0">
                  <a:latin typeface="Söhne"/>
                </a:rPr>
                <a:t>Sound effects and music</a:t>
              </a:r>
            </a:p>
            <a:p>
              <a:pPr marL="285750" indent="-285750">
                <a:buFont typeface="Arial" panose="020B0604020202020204" pitchFamily="34" charset="0"/>
                <a:buChar char="•"/>
              </a:pPr>
              <a:r>
                <a:rPr lang="en-US" b="0" i="0" dirty="0">
                  <a:effectLst/>
                  <a:latin typeface="Söhne"/>
                </a:rPr>
                <a:t>Animation</a:t>
              </a:r>
              <a:endParaRPr lang="en-US" dirty="0">
                <a:latin typeface="Söhne"/>
              </a:endParaRPr>
            </a:p>
          </p:txBody>
        </p:sp>
        <p:sp>
          <p:nvSpPr>
            <p:cNvPr id="14" name="TextBox 13">
              <a:extLst>
                <a:ext uri="{FF2B5EF4-FFF2-40B4-BE49-F238E27FC236}">
                  <a16:creationId xmlns:a16="http://schemas.microsoft.com/office/drawing/2014/main" id="{F2F8D4E8-0B36-C0AA-A291-EB26FF082B1F}"/>
                </a:ext>
              </a:extLst>
            </p:cNvPr>
            <p:cNvSpPr txBox="1"/>
            <p:nvPr/>
          </p:nvSpPr>
          <p:spPr>
            <a:xfrm>
              <a:off x="6229670" y="2905478"/>
              <a:ext cx="279052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Söhne"/>
                </a:rPr>
                <a:t>VR support</a:t>
              </a:r>
            </a:p>
            <a:p>
              <a:pPr marL="285750" indent="-285750">
                <a:buFont typeface="Arial" panose="020B0604020202020204" pitchFamily="34" charset="0"/>
                <a:buChar char="•"/>
              </a:pPr>
              <a:r>
                <a:rPr lang="en-US" dirty="0">
                  <a:latin typeface="Söhne"/>
                </a:rPr>
                <a:t>Visual Effect</a:t>
              </a:r>
            </a:p>
            <a:p>
              <a:pPr marL="285750" indent="-285750">
                <a:buFont typeface="Arial" panose="020B0604020202020204" pitchFamily="34" charset="0"/>
                <a:buChar char="•"/>
              </a:pPr>
              <a:r>
                <a:rPr lang="en-US" dirty="0">
                  <a:latin typeface="Söhne"/>
                </a:rPr>
                <a:t>Online Multiplayer</a:t>
              </a:r>
            </a:p>
          </p:txBody>
        </p:sp>
      </p:grpSp>
      <p:cxnSp>
        <p:nvCxnSpPr>
          <p:cNvPr id="16" name="Straight Connector 15">
            <a:extLst>
              <a:ext uri="{FF2B5EF4-FFF2-40B4-BE49-F238E27FC236}">
                <a16:creationId xmlns:a16="http://schemas.microsoft.com/office/drawing/2014/main" id="{CA594EB6-9D4F-93D3-8D04-8EAED3D5E209}"/>
              </a:ext>
            </a:extLst>
          </p:cNvPr>
          <p:cNvCxnSpPr>
            <a:cxnSpLocks/>
          </p:cNvCxnSpPr>
          <p:nvPr/>
        </p:nvCxnSpPr>
        <p:spPr>
          <a:xfrm>
            <a:off x="502404" y="4441423"/>
            <a:ext cx="1713969"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8" name="Straight Connector 17">
            <a:extLst>
              <a:ext uri="{FF2B5EF4-FFF2-40B4-BE49-F238E27FC236}">
                <a16:creationId xmlns:a16="http://schemas.microsoft.com/office/drawing/2014/main" id="{0B281E06-21A7-73F3-27DA-7F293B018B67}"/>
              </a:ext>
            </a:extLst>
          </p:cNvPr>
          <p:cNvCxnSpPr>
            <a:cxnSpLocks/>
          </p:cNvCxnSpPr>
          <p:nvPr/>
        </p:nvCxnSpPr>
        <p:spPr>
          <a:xfrm>
            <a:off x="502404" y="4748989"/>
            <a:ext cx="1713969"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7D6CA3A9-D891-C7DB-D85C-6BB25D007D4D}"/>
              </a:ext>
            </a:extLst>
          </p:cNvPr>
          <p:cNvCxnSpPr>
            <a:cxnSpLocks/>
          </p:cNvCxnSpPr>
          <p:nvPr/>
        </p:nvCxnSpPr>
        <p:spPr>
          <a:xfrm>
            <a:off x="502404" y="5015688"/>
            <a:ext cx="1713969" cy="0"/>
          </a:xfrm>
          <a:prstGeom prst="line">
            <a:avLst/>
          </a:prstGeom>
          <a:ln/>
        </p:spPr>
        <p:style>
          <a:lnRef idx="3">
            <a:schemeClr val="accent3"/>
          </a:lnRef>
          <a:fillRef idx="0">
            <a:schemeClr val="accent3"/>
          </a:fillRef>
          <a:effectRef idx="2">
            <a:schemeClr val="accent3"/>
          </a:effectRef>
          <a:fontRef idx="minor">
            <a:schemeClr val="tx1"/>
          </a:fontRef>
        </p:style>
      </p:cxnSp>
      <p:sp>
        <p:nvSpPr>
          <p:cNvPr id="20" name="Oval 19">
            <a:extLst>
              <a:ext uri="{FF2B5EF4-FFF2-40B4-BE49-F238E27FC236}">
                <a16:creationId xmlns:a16="http://schemas.microsoft.com/office/drawing/2014/main" id="{0B637391-874D-9F10-51D8-DBD78B038395}"/>
              </a:ext>
            </a:extLst>
          </p:cNvPr>
          <p:cNvSpPr/>
          <p:nvPr/>
        </p:nvSpPr>
        <p:spPr>
          <a:xfrm>
            <a:off x="1175178" y="4327123"/>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5E53C21-EFA6-AD1E-AE8C-C3AFB6DA8D6A}"/>
              </a:ext>
            </a:extLst>
          </p:cNvPr>
          <p:cNvSpPr/>
          <p:nvPr/>
        </p:nvSpPr>
        <p:spPr>
          <a:xfrm>
            <a:off x="782232" y="4634689"/>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57522C-6DC8-8E5E-7A49-8C39F9A3F24C}"/>
              </a:ext>
            </a:extLst>
          </p:cNvPr>
          <p:cNvSpPr/>
          <p:nvPr/>
        </p:nvSpPr>
        <p:spPr>
          <a:xfrm>
            <a:off x="1816323" y="49013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67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C9922-5BF0-B30F-4B66-EF302DA6601D}"/>
              </a:ext>
            </a:extLst>
          </p:cNvPr>
          <p:cNvPicPr>
            <a:picLocks noChangeAspect="1"/>
          </p:cNvPicPr>
          <p:nvPr/>
        </p:nvPicPr>
        <p:blipFill>
          <a:blip r:embed="rId3"/>
          <a:stretch>
            <a:fillRect/>
          </a:stretch>
        </p:blipFill>
        <p:spPr>
          <a:xfrm>
            <a:off x="8385560" y="830699"/>
            <a:ext cx="2575044" cy="5725160"/>
          </a:xfrm>
          <a:prstGeom prst="rect">
            <a:avLst/>
          </a:prstGeom>
        </p:spPr>
      </p:pic>
      <p:grpSp>
        <p:nvGrpSpPr>
          <p:cNvPr id="8" name="Group 7">
            <a:extLst>
              <a:ext uri="{FF2B5EF4-FFF2-40B4-BE49-F238E27FC236}">
                <a16:creationId xmlns:a16="http://schemas.microsoft.com/office/drawing/2014/main" id="{4CCBB67C-CA45-6D64-B952-4686B34B688F}"/>
              </a:ext>
            </a:extLst>
          </p:cNvPr>
          <p:cNvGrpSpPr>
            <a:grpSpLocks noGrp="1" noUngrp="1" noRot="1" noMove="1" noResize="1"/>
          </p:cNvGrpSpPr>
          <p:nvPr/>
        </p:nvGrpSpPr>
        <p:grpSpPr>
          <a:xfrm>
            <a:off x="50800" y="40100"/>
            <a:ext cx="3823867" cy="892552"/>
            <a:chOff x="50800" y="40100"/>
            <a:chExt cx="3823867" cy="892552"/>
          </a:xfrm>
        </p:grpSpPr>
        <p:sp>
          <p:nvSpPr>
            <p:cNvPr id="6" name="TextBox 5">
              <a:extLst>
                <a:ext uri="{FF2B5EF4-FFF2-40B4-BE49-F238E27FC236}">
                  <a16:creationId xmlns:a16="http://schemas.microsoft.com/office/drawing/2014/main" id="{364F8E21-4DF8-1FBC-F411-BD886B4E9DFA}"/>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E5915F23-9EF2-2ACA-D675-88D074CE39F4}"/>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92909" y="472277"/>
              <a:ext cx="649705" cy="457200"/>
            </a:xfrm>
            <a:prstGeom prst="rect">
              <a:avLst/>
            </a:prstGeom>
          </p:spPr>
        </p:pic>
      </p:grpSp>
    </p:spTree>
    <p:extLst>
      <p:ext uri="{BB962C8B-B14F-4D97-AF65-F5344CB8AC3E}">
        <p14:creationId xmlns:p14="http://schemas.microsoft.com/office/powerpoint/2010/main" val="1097605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BA8453-A9B8-A26B-74C0-11853EFB3F5C}"/>
              </a:ext>
            </a:extLst>
          </p:cNvPr>
          <p:cNvPicPr>
            <a:picLocks noChangeAspect="1"/>
          </p:cNvPicPr>
          <p:nvPr/>
        </p:nvPicPr>
        <p:blipFill>
          <a:blip r:embed="rId2"/>
          <a:stretch>
            <a:fillRect/>
          </a:stretch>
        </p:blipFill>
        <p:spPr>
          <a:xfrm>
            <a:off x="8063985" y="354672"/>
            <a:ext cx="3025528" cy="6148655"/>
          </a:xfrm>
          <a:prstGeom prst="rect">
            <a:avLst/>
          </a:prstGeom>
        </p:spPr>
      </p:pic>
      <p:sp>
        <p:nvSpPr>
          <p:cNvPr id="5" name="TextBox 4">
            <a:extLst>
              <a:ext uri="{FF2B5EF4-FFF2-40B4-BE49-F238E27FC236}">
                <a16:creationId xmlns:a16="http://schemas.microsoft.com/office/drawing/2014/main" id="{3468E91B-3AEC-F220-E5B3-9685EB07503B}"/>
              </a:ext>
            </a:extLst>
          </p:cNvPr>
          <p:cNvSpPr txBox="1">
            <a:spLocks noGrp="1" noRot="1" noMove="1" noResize="1" noEditPoints="1" noAdjustHandles="1" noChangeArrowheads="1" noChangeShapeType="1"/>
          </p:cNvSpPr>
          <p:nvPr/>
        </p:nvSpPr>
        <p:spPr>
          <a:xfrm>
            <a:off x="50800" y="4010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7" name="Picture 6" descr="Text&#10;&#10;Description automatically generated">
            <a:extLst>
              <a:ext uri="{FF2B5EF4-FFF2-40B4-BE49-F238E27FC236}">
                <a16:creationId xmlns:a16="http://schemas.microsoft.com/office/drawing/2014/main" id="{8C8B97ED-88BD-3BFD-EBF5-844A61FFD4B8}"/>
              </a:ext>
            </a:extLst>
          </p:cNvPr>
          <p:cNvPicPr/>
          <p:nvPr/>
        </p:nvPicPr>
        <p:blipFill>
          <a:blip r:embed="rId3">
            <a:extLst>
              <a:ext uri="{28A0092B-C50C-407E-A947-70E740481C1C}">
                <a14:useLocalDpi xmlns:a14="http://schemas.microsoft.com/office/drawing/2010/main" val="0"/>
              </a:ext>
            </a:extLst>
          </a:blip>
          <a:stretch>
            <a:fillRect/>
          </a:stretch>
        </p:blipFill>
        <p:spPr>
          <a:xfrm>
            <a:off x="192909" y="472277"/>
            <a:ext cx="649705" cy="457200"/>
          </a:xfrm>
          <a:prstGeom prst="rect">
            <a:avLst/>
          </a:prstGeom>
        </p:spPr>
      </p:pic>
    </p:spTree>
    <p:extLst>
      <p:ext uri="{BB962C8B-B14F-4D97-AF65-F5344CB8AC3E}">
        <p14:creationId xmlns:p14="http://schemas.microsoft.com/office/powerpoint/2010/main" val="3762462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5A152C-99F8-D053-C4CE-6A92CBEDA4FA}"/>
              </a:ext>
            </a:extLst>
          </p:cNvPr>
          <p:cNvGrpSpPr>
            <a:grpSpLocks noGrp="1" noUngrp="1" noRot="1" noMove="1" noResize="1"/>
          </p:cNvGrpSpPr>
          <p:nvPr/>
        </p:nvGrpSpPr>
        <p:grpSpPr>
          <a:xfrm>
            <a:off x="142109" y="1181100"/>
            <a:ext cx="11907782" cy="4889500"/>
            <a:chOff x="284218" y="984250"/>
            <a:chExt cx="11907782" cy="4889500"/>
          </a:xfrm>
        </p:grpSpPr>
        <p:pic>
          <p:nvPicPr>
            <p:cNvPr id="10" name="Picture 9" descr="Text&#10;&#10;Description automatically generated">
              <a:extLst>
                <a:ext uri="{FF2B5EF4-FFF2-40B4-BE49-F238E27FC236}">
                  <a16:creationId xmlns:a16="http://schemas.microsoft.com/office/drawing/2014/main" id="{0CC4D5F2-3600-6A21-3701-AD95615C4C7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8159669" y="1149350"/>
              <a:ext cx="4032331" cy="4660900"/>
            </a:xfrm>
            <a:prstGeom prst="rect">
              <a:avLst/>
            </a:prstGeom>
          </p:spPr>
        </p:pic>
        <p:sp>
          <p:nvSpPr>
            <p:cNvPr id="11" name="Rectangle 10">
              <a:extLst>
                <a:ext uri="{FF2B5EF4-FFF2-40B4-BE49-F238E27FC236}">
                  <a16:creationId xmlns:a16="http://schemas.microsoft.com/office/drawing/2014/main" id="{0385D77B-CC24-61E2-E216-D09F9C3401BC}"/>
                </a:ext>
              </a:extLst>
            </p:cNvPr>
            <p:cNvSpPr>
              <a:spLocks noGrp="1" noRot="1" noMove="1" noResize="1" noEditPoints="1" noAdjustHandles="1" noChangeArrowheads="1" noChangeShapeType="1"/>
            </p:cNvSpPr>
            <p:nvPr/>
          </p:nvSpPr>
          <p:spPr>
            <a:xfrm>
              <a:off x="7683500" y="984250"/>
              <a:ext cx="596899" cy="4889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055D60A-1296-D6AA-1F9F-E78C67CCB385}"/>
                </a:ext>
              </a:extLst>
            </p:cNvPr>
            <p:cNvPicPr>
              <a:picLocks noGrp="1" noRot="1" noChangeAspect="1" noMove="1" noResize="1" noEditPoints="1" noAdjustHandles="1" noChangeArrowheads="1" noChangeShapeType="1" noCrop="1"/>
            </p:cNvPicPr>
            <p:nvPr/>
          </p:nvPicPr>
          <p:blipFill>
            <a:blip r:embed="rId4"/>
            <a:stretch>
              <a:fillRect/>
            </a:stretch>
          </p:blipFill>
          <p:spPr>
            <a:xfrm>
              <a:off x="284218" y="1379905"/>
              <a:ext cx="7996181" cy="3979495"/>
            </a:xfrm>
            <a:prstGeom prst="rect">
              <a:avLst/>
            </a:prstGeom>
          </p:spPr>
        </p:pic>
      </p:grpSp>
      <p:grpSp>
        <p:nvGrpSpPr>
          <p:cNvPr id="6" name="Group 5">
            <a:extLst>
              <a:ext uri="{FF2B5EF4-FFF2-40B4-BE49-F238E27FC236}">
                <a16:creationId xmlns:a16="http://schemas.microsoft.com/office/drawing/2014/main" id="{FBA6BF10-FC33-77C0-B61E-91F2E58000DC}"/>
              </a:ext>
            </a:extLst>
          </p:cNvPr>
          <p:cNvGrpSpPr>
            <a:grpSpLocks noGrp="1" noUngrp="1" noRot="1" noMove="1" noResize="1"/>
          </p:cNvGrpSpPr>
          <p:nvPr/>
        </p:nvGrpSpPr>
        <p:grpSpPr>
          <a:xfrm>
            <a:off x="50800" y="40100"/>
            <a:ext cx="3823867" cy="892552"/>
            <a:chOff x="0" y="0"/>
            <a:chExt cx="3823867" cy="892552"/>
          </a:xfrm>
        </p:grpSpPr>
        <p:sp>
          <p:nvSpPr>
            <p:cNvPr id="4" name="TextBox 3">
              <a:extLst>
                <a:ext uri="{FF2B5EF4-FFF2-40B4-BE49-F238E27FC236}">
                  <a16:creationId xmlns:a16="http://schemas.microsoft.com/office/drawing/2014/main" id="{BF5611A1-539A-E2BC-EDEF-F7213D871BBF}"/>
                </a:ext>
              </a:extLst>
            </p:cNvPr>
            <p:cNvSpPr txBox="1">
              <a:spLocks noGrp="1" noRot="1" noMove="1" noResize="1" noEditPoints="1" noAdjustHandles="1" noChangeArrowheads="1" noChangeShapeType="1"/>
            </p:cNvSpPr>
            <p:nvPr/>
          </p:nvSpPr>
          <p:spPr>
            <a:xfrm>
              <a:off x="0" y="0"/>
              <a:ext cx="3823867" cy="892552"/>
            </a:xfrm>
            <a:prstGeom prst="rect">
              <a:avLst/>
            </a:prstGeom>
            <a:noFill/>
          </p:spPr>
          <p:txBody>
            <a:bodyPr wrap="none" rtlCol="0">
              <a:spAutoFit/>
            </a:bodyPr>
            <a:lstStyle/>
            <a:p>
              <a:r>
                <a:rPr lang="en-US" sz="2000" b="1" dirty="0">
                  <a:solidFill>
                    <a:schemeClr val="bg2">
                      <a:lumMod val="75000"/>
                    </a:schemeClr>
                  </a:solidFill>
                  <a:latin typeface="gitbook-content-font"/>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UI/UX</a:t>
              </a:r>
            </a:p>
          </p:txBody>
        </p:sp>
        <p:pic>
          <p:nvPicPr>
            <p:cNvPr id="3" name="Picture 2" descr="Text&#10;&#10;Description automatically generated">
              <a:extLst>
                <a:ext uri="{FF2B5EF4-FFF2-40B4-BE49-F238E27FC236}">
                  <a16:creationId xmlns:a16="http://schemas.microsoft.com/office/drawing/2014/main" id="{4DF286A4-21E2-90C5-4BD3-1A03144A48D4}"/>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42109" y="432177"/>
              <a:ext cx="649705" cy="457200"/>
            </a:xfrm>
            <a:prstGeom prst="rect">
              <a:avLst/>
            </a:prstGeom>
          </p:spPr>
        </p:pic>
      </p:grpSp>
    </p:spTree>
    <p:extLst>
      <p:ext uri="{BB962C8B-B14F-4D97-AF65-F5344CB8AC3E}">
        <p14:creationId xmlns:p14="http://schemas.microsoft.com/office/powerpoint/2010/main" val="3341424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Grp="1" noRot="1" noMove="1" noResize="1" noEditPoints="1" noAdjustHandles="1" noChangeArrowheads="1" noChangeShapeType="1"/>
          </p:cNvSpPr>
          <p:nvPr/>
        </p:nvSpPr>
        <p:spPr>
          <a:xfrm>
            <a:off x="685799" y="668267"/>
            <a:ext cx="5808547" cy="461665"/>
          </a:xfrm>
          <a:prstGeom prst="rect">
            <a:avLst/>
          </a:prstGeom>
        </p:spPr>
        <p:txBody>
          <a:bodyPr lIns="0" tIns="0" rIns="0" bIns="0" rtlCol="0" anchor="t">
            <a:spAutoFit/>
          </a:bodyPr>
          <a:lstStyle/>
          <a:p>
            <a:pPr>
              <a:lnSpc>
                <a:spcPts val="3600"/>
              </a:lnSpc>
            </a:pPr>
            <a:r>
              <a:rPr lang="en-US" sz="3333" spc="49" dirty="0">
                <a:solidFill>
                  <a:srgbClr val="606060"/>
                </a:solidFill>
                <a:latin typeface="Roboto Bold"/>
              </a:rPr>
              <a:t>Session Description</a:t>
            </a:r>
          </a:p>
        </p:txBody>
      </p:sp>
      <p:sp>
        <p:nvSpPr>
          <p:cNvPr id="3" name="TextBox 3"/>
          <p:cNvSpPr txBox="1">
            <a:spLocks noGrp="1" noRot="1" noMove="1" noResize="1" noEditPoints="1" noAdjustHandles="1" noChangeArrowheads="1" noChangeShapeType="1"/>
          </p:cNvSpPr>
          <p:nvPr/>
        </p:nvSpPr>
        <p:spPr>
          <a:xfrm>
            <a:off x="685799" y="1235180"/>
            <a:ext cx="10820400" cy="2235677"/>
          </a:xfrm>
          <a:prstGeom prst="rect">
            <a:avLst/>
          </a:prstGeom>
        </p:spPr>
        <p:txBody>
          <a:bodyPr wrap="square" lIns="0" tIns="0" rIns="0" bIns="0" rtlCol="0" anchor="t">
            <a:spAutoFit/>
          </a:bodyPr>
          <a:lstStyle/>
          <a:p>
            <a:pPr>
              <a:lnSpc>
                <a:spcPts val="2159"/>
              </a:lnSpc>
            </a:pPr>
            <a:r>
              <a:rPr lang="en-US" sz="1800" dirty="0">
                <a:solidFill>
                  <a:schemeClr val="bg1">
                    <a:lumMod val="65000"/>
                  </a:schemeClr>
                </a:solidFill>
                <a:effectLst/>
                <a:latin typeface="Lato" panose="020F0502020204030203" pitchFamily="34" charset="0"/>
                <a:ea typeface="Calibri" panose="020F0502020204030204" pitchFamily="34" charset="0"/>
                <a:cs typeface="Times New Roman" panose="02020603050405020304" pitchFamily="18" charset="0"/>
              </a:rPr>
              <a:t>Learning Dynamo can be confusing for nonprogrammers, and mastering Dynamo can seem nearly impossible. Still, this class has the whole spectrum covered by teaching Dynamo using a topic almost everyone can understand, the game of Monopoly. This master class covers various topics the three expert presenters discussed as they share the code and their collaborative process. These topics include Revit data structure, rendering beautiful Revit visuals, creating rotating Revit families, building geometric systems, and authoring code best practices. Whether you are a beginner or an expert, this class has practical tips and tricks. Be sure to stop by and check out this fantastic demonstration of just how far Revit and Dynamo can go and get your hands on the latest version of America's favorite board game, Monopoly.</a:t>
            </a:r>
          </a:p>
        </p:txBody>
      </p:sp>
      <p:sp>
        <p:nvSpPr>
          <p:cNvPr id="4" name="TextBox 4"/>
          <p:cNvSpPr txBox="1">
            <a:spLocks noGrp="1" noRot="1" noMove="1" noResize="1" noEditPoints="1" noAdjustHandles="1" noChangeArrowheads="1" noChangeShapeType="1"/>
          </p:cNvSpPr>
          <p:nvPr/>
        </p:nvSpPr>
        <p:spPr>
          <a:xfrm>
            <a:off x="892957" y="4081628"/>
            <a:ext cx="10820400" cy="2046714"/>
          </a:xfrm>
          <a:prstGeom prst="rect">
            <a:avLst/>
          </a:prstGeom>
        </p:spPr>
        <p:txBody>
          <a:bodyPr wrap="square" lIns="0" tIns="0" rIns="0" bIns="0" rtlCol="0" anchor="t">
            <a:spAutoFit/>
          </a:bodyPr>
          <a:lstStyle/>
          <a:p>
            <a:pPr marL="342900" marR="0" lvl="0" indent="-342900">
              <a:lnSpc>
                <a:spcPct val="150000"/>
              </a:lnSpc>
              <a:spcBef>
                <a:spcPts val="0"/>
              </a:spcBef>
              <a:spcAft>
                <a:spcPts val="0"/>
              </a:spcAft>
              <a:buFont typeface="Symbol" panose="05050102010706020507" pitchFamily="18" charset="2"/>
              <a:buChar char=""/>
            </a:pPr>
            <a:r>
              <a:rPr lang="en-US" dirty="0">
                <a:solidFill>
                  <a:schemeClr val="bg1">
                    <a:lumMod val="65000"/>
                  </a:schemeClr>
                </a:solidFill>
                <a:latin typeface="Lato" panose="020F0502020204030203" pitchFamily="34" charset="0"/>
                <a:ea typeface="Calibri" panose="020F0502020204030204" pitchFamily="34" charset="0"/>
                <a:cs typeface="Times New Roman" panose="02020603050405020304" pitchFamily="18" charset="0"/>
              </a:rPr>
              <a:t>Deconstruct and program the game of Monopoly. </a:t>
            </a:r>
          </a:p>
          <a:p>
            <a:pPr marL="342900" marR="0" lvl="0" indent="-342900">
              <a:lnSpc>
                <a:spcPct val="150000"/>
              </a:lnSpc>
              <a:spcBef>
                <a:spcPts val="0"/>
              </a:spcBef>
              <a:spcAft>
                <a:spcPts val="0"/>
              </a:spcAft>
              <a:buFont typeface="Symbol" panose="05050102010706020507" pitchFamily="18" charset="2"/>
              <a:buChar char=""/>
            </a:pPr>
            <a:r>
              <a:rPr lang="en-US" dirty="0">
                <a:solidFill>
                  <a:schemeClr val="bg1">
                    <a:lumMod val="65000"/>
                  </a:schemeClr>
                </a:solidFill>
                <a:latin typeface="Lato" panose="020F0502020204030203" pitchFamily="34" charset="0"/>
                <a:ea typeface="Calibri" panose="020F0502020204030204" pitchFamily="34" charset="0"/>
                <a:cs typeface="Times New Roman" panose="02020603050405020304" pitchFamily="18" charset="0"/>
              </a:rPr>
              <a:t>Discover the key Dynamo functionalities. </a:t>
            </a:r>
          </a:p>
          <a:p>
            <a:pPr marL="342900" marR="0" lvl="0" indent="-342900">
              <a:lnSpc>
                <a:spcPct val="150000"/>
              </a:lnSpc>
              <a:spcBef>
                <a:spcPts val="0"/>
              </a:spcBef>
              <a:spcAft>
                <a:spcPts val="0"/>
              </a:spcAft>
              <a:buFont typeface="Symbol" panose="05050102010706020507" pitchFamily="18" charset="2"/>
              <a:buChar char=""/>
            </a:pPr>
            <a:r>
              <a:rPr lang="en-US" dirty="0">
                <a:solidFill>
                  <a:schemeClr val="bg1">
                    <a:lumMod val="65000"/>
                  </a:schemeClr>
                </a:solidFill>
                <a:latin typeface="Lato" panose="020F0502020204030203" pitchFamily="34" charset="0"/>
                <a:ea typeface="Calibri" panose="020F0502020204030204" pitchFamily="34" charset="0"/>
                <a:cs typeface="Times New Roman" panose="02020603050405020304" pitchFamily="18" charset="0"/>
              </a:rPr>
              <a:t>Learn best practices for authoring Dynamo Scripts. </a:t>
            </a:r>
          </a:p>
          <a:p>
            <a:pPr marL="342900" marR="0" lvl="0" indent="-342900">
              <a:lnSpc>
                <a:spcPct val="150000"/>
              </a:lnSpc>
              <a:spcBef>
                <a:spcPts val="0"/>
              </a:spcBef>
              <a:spcAft>
                <a:spcPts val="800"/>
              </a:spcAft>
              <a:buFont typeface="Symbol" panose="05050102010706020507" pitchFamily="18" charset="2"/>
              <a:buChar char=""/>
            </a:pPr>
            <a:r>
              <a:rPr lang="en-US" dirty="0">
                <a:solidFill>
                  <a:schemeClr val="bg1">
                    <a:lumMod val="65000"/>
                  </a:schemeClr>
                </a:solidFill>
                <a:latin typeface="Lato" panose="020F0502020204030203" pitchFamily="34" charset="0"/>
                <a:ea typeface="Calibri" panose="020F0502020204030204" pitchFamily="34" charset="0"/>
                <a:cs typeface="Times New Roman" panose="02020603050405020304" pitchFamily="18" charset="0"/>
              </a:rPr>
              <a:t>Build relationships between Revit’s elements to create parametric Systems. </a:t>
            </a:r>
          </a:p>
          <a:p>
            <a:pPr>
              <a:lnSpc>
                <a:spcPts val="2159"/>
              </a:lnSpc>
            </a:pPr>
            <a:endParaRPr lang="en-US" sz="1999" spc="27" dirty="0">
              <a:solidFill>
                <a:srgbClr val="606060"/>
              </a:solidFill>
              <a:latin typeface="Roboto" panose="02000000000000000000" pitchFamily="2" charset="0"/>
            </a:endParaRPr>
          </a:p>
        </p:txBody>
      </p:sp>
      <p:sp>
        <p:nvSpPr>
          <p:cNvPr id="5" name="TextBox 5"/>
          <p:cNvSpPr txBox="1">
            <a:spLocks noGrp="1" noRot="1" noMove="1" noResize="1" noEditPoints="1" noAdjustHandles="1" noChangeArrowheads="1" noChangeShapeType="1"/>
          </p:cNvSpPr>
          <p:nvPr/>
        </p:nvSpPr>
        <p:spPr>
          <a:xfrm>
            <a:off x="685799" y="3576105"/>
            <a:ext cx="5808547" cy="461665"/>
          </a:xfrm>
          <a:prstGeom prst="rect">
            <a:avLst/>
          </a:prstGeom>
        </p:spPr>
        <p:txBody>
          <a:bodyPr lIns="0" tIns="0" rIns="0" bIns="0" rtlCol="0" anchor="t">
            <a:spAutoFit/>
          </a:bodyPr>
          <a:lstStyle/>
          <a:p>
            <a:pPr>
              <a:lnSpc>
                <a:spcPts val="3600"/>
              </a:lnSpc>
            </a:pPr>
            <a:r>
              <a:rPr lang="en-US" sz="3333" spc="49" dirty="0">
                <a:solidFill>
                  <a:srgbClr val="606060"/>
                </a:solidFill>
                <a:latin typeface="Roboto Bold"/>
              </a:rPr>
              <a:t>Learning Objectives</a:t>
            </a:r>
          </a:p>
        </p:txBody>
      </p:sp>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6966558" y="6172200"/>
            <a:ext cx="5222203" cy="930569"/>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6172200"/>
            <a:ext cx="5068747" cy="929712"/>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5068747" y="6172200"/>
            <a:ext cx="5222203" cy="930569"/>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316634" y="6465972"/>
            <a:ext cx="5986523" cy="393249"/>
          </a:xfrm>
          <a:prstGeom prst="rect">
            <a:avLst/>
          </a:prstGeom>
        </p:spPr>
        <p:txBody>
          <a:bodyPr lIns="0" tIns="0" rIns="0" bIns="0" rtlCol="0" anchor="t">
            <a:spAutoFit/>
          </a:bodyPr>
          <a:lstStyle/>
          <a:p>
            <a:pPr>
              <a:lnSpc>
                <a:spcPts val="3199"/>
              </a:lnSpc>
            </a:pPr>
            <a:r>
              <a:rPr lang="en-US" sz="2666" spc="-106" dirty="0">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7679848" y="6504072"/>
            <a:ext cx="4319793" cy="306687"/>
          </a:xfrm>
          <a:prstGeom prst="rect">
            <a:avLst/>
          </a:prstGeom>
        </p:spPr>
        <p:txBody>
          <a:bodyPr lIns="0" tIns="0" rIns="0" bIns="0" rtlCol="0" anchor="t">
            <a:spAutoFit/>
          </a:bodyPr>
          <a:lstStyle/>
          <a:p>
            <a:pPr>
              <a:lnSpc>
                <a:spcPts val="2479"/>
              </a:lnSpc>
            </a:pPr>
            <a:r>
              <a:rPr lang="en-US" sz="2066" spc="-82" dirty="0">
                <a:solidFill>
                  <a:srgbClr val="FFFFFF"/>
                </a:solidFill>
                <a:latin typeface="Roboto Bold"/>
              </a:rPr>
              <a:t>JUNE 15-17, 2023 | DALLAS, TEXAS</a:t>
            </a:r>
          </a:p>
        </p:txBody>
      </p:sp>
      <p:sp>
        <p:nvSpPr>
          <p:cNvPr id="6" name="Oval 5">
            <a:extLst>
              <a:ext uri="{FF2B5EF4-FFF2-40B4-BE49-F238E27FC236}">
                <a16:creationId xmlns:a16="http://schemas.microsoft.com/office/drawing/2014/main" id="{1F0A49C4-B689-F278-065D-8836F56DFE29}"/>
              </a:ext>
            </a:extLst>
          </p:cNvPr>
          <p:cNvSpPr>
            <a:spLocks noGrp="1" noRot="1" noMove="1" noResize="1" noEditPoints="1" noAdjustHandles="1" noChangeArrowheads="1" noChangeShapeType="1"/>
          </p:cNvSpPr>
          <p:nvPr/>
        </p:nvSpPr>
        <p:spPr>
          <a:xfrm>
            <a:off x="865577" y="4264214"/>
            <a:ext cx="137160" cy="1368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9BC4C4-6D8E-9C83-629D-791FEFA85F24}"/>
              </a:ext>
            </a:extLst>
          </p:cNvPr>
          <p:cNvSpPr>
            <a:spLocks noGrp="1" noRot="1" noMove="1" noResize="1" noEditPoints="1" noAdjustHandles="1" noChangeArrowheads="1" noChangeShapeType="1"/>
          </p:cNvSpPr>
          <p:nvPr/>
        </p:nvSpPr>
        <p:spPr>
          <a:xfrm>
            <a:off x="865577" y="4688935"/>
            <a:ext cx="137160" cy="1368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35D515-C5B8-5279-D4D5-826D6BC7154F}"/>
              </a:ext>
            </a:extLst>
          </p:cNvPr>
          <p:cNvSpPr>
            <a:spLocks noGrp="1" noRot="1" noMove="1" noResize="1" noEditPoints="1" noAdjustHandles="1" noChangeArrowheads="1" noChangeShapeType="1"/>
          </p:cNvSpPr>
          <p:nvPr/>
        </p:nvSpPr>
        <p:spPr>
          <a:xfrm>
            <a:off x="865577" y="5085719"/>
            <a:ext cx="137160" cy="1368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6239CF8-E607-B718-96C9-891AF6E5FF8F}"/>
              </a:ext>
            </a:extLst>
          </p:cNvPr>
          <p:cNvSpPr>
            <a:spLocks noGrp="1" noRot="1" noMove="1" noResize="1" noEditPoints="1" noAdjustHandles="1" noChangeArrowheads="1" noChangeShapeType="1"/>
          </p:cNvSpPr>
          <p:nvPr/>
        </p:nvSpPr>
        <p:spPr>
          <a:xfrm>
            <a:off x="865577" y="5497983"/>
            <a:ext cx="137160" cy="1368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711272" cy="800219"/>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Chance Cards</a:t>
            </a:r>
          </a:p>
        </p:txBody>
      </p:sp>
      <p:pic>
        <p:nvPicPr>
          <p:cNvPr id="3" name="Graphic 20" descr="Database with solid fill">
            <a:extLst>
              <a:ext uri="{FF2B5EF4-FFF2-40B4-BE49-F238E27FC236}">
                <a16:creationId xmlns:a16="http://schemas.microsoft.com/office/drawing/2014/main" id="{020CCC01-8A88-A49A-BD26-7E6A76BBF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4" y="320342"/>
            <a:ext cx="430530" cy="430530"/>
          </a:xfrm>
          <a:prstGeom prst="rect">
            <a:avLst/>
          </a:prstGeom>
        </p:spPr>
      </p:pic>
      <p:grpSp>
        <p:nvGrpSpPr>
          <p:cNvPr id="8" name="Group 7">
            <a:extLst>
              <a:ext uri="{FF2B5EF4-FFF2-40B4-BE49-F238E27FC236}">
                <a16:creationId xmlns:a16="http://schemas.microsoft.com/office/drawing/2014/main" id="{877B5721-59C3-9ED3-E26D-C9DD3C1D6F83}"/>
              </a:ext>
            </a:extLst>
          </p:cNvPr>
          <p:cNvGrpSpPr/>
          <p:nvPr/>
        </p:nvGrpSpPr>
        <p:grpSpPr>
          <a:xfrm>
            <a:off x="3044323" y="2721061"/>
            <a:ext cx="6103353" cy="2802409"/>
            <a:chOff x="1356265" y="2313288"/>
            <a:chExt cx="6103353" cy="2802409"/>
          </a:xfrm>
        </p:grpSpPr>
        <p:pic>
          <p:nvPicPr>
            <p:cNvPr id="5" name="Picture 4">
              <a:extLst>
                <a:ext uri="{FF2B5EF4-FFF2-40B4-BE49-F238E27FC236}">
                  <a16:creationId xmlns:a16="http://schemas.microsoft.com/office/drawing/2014/main" id="{DB2D672E-C7E8-54EF-3E23-7A6788EBC174}"/>
                </a:ext>
              </a:extLst>
            </p:cNvPr>
            <p:cNvPicPr>
              <a:picLocks noChangeAspect="1"/>
            </p:cNvPicPr>
            <p:nvPr/>
          </p:nvPicPr>
          <p:blipFill>
            <a:blip r:embed="rId4"/>
            <a:stretch>
              <a:fillRect/>
            </a:stretch>
          </p:blipFill>
          <p:spPr>
            <a:xfrm>
              <a:off x="1356265" y="2313288"/>
              <a:ext cx="3880259" cy="2802409"/>
            </a:xfrm>
            <a:prstGeom prst="rect">
              <a:avLst/>
            </a:prstGeom>
          </p:spPr>
        </p:pic>
        <p:pic>
          <p:nvPicPr>
            <p:cNvPr id="7" name="Picture 6">
              <a:extLst>
                <a:ext uri="{FF2B5EF4-FFF2-40B4-BE49-F238E27FC236}">
                  <a16:creationId xmlns:a16="http://schemas.microsoft.com/office/drawing/2014/main" id="{2BC79E1D-C11C-072D-C60A-C7CCB6D3968D}"/>
                </a:ext>
              </a:extLst>
            </p:cNvPr>
            <p:cNvPicPr>
              <a:picLocks noChangeAspect="1"/>
            </p:cNvPicPr>
            <p:nvPr/>
          </p:nvPicPr>
          <p:blipFill>
            <a:blip r:embed="rId5"/>
            <a:stretch>
              <a:fillRect/>
            </a:stretch>
          </p:blipFill>
          <p:spPr>
            <a:xfrm>
              <a:off x="5078368" y="3974501"/>
              <a:ext cx="2381250" cy="1009650"/>
            </a:xfrm>
            <a:prstGeom prst="rect">
              <a:avLst/>
            </a:prstGeom>
          </p:spPr>
        </p:pic>
      </p:grpSp>
    </p:spTree>
    <p:extLst>
      <p:ext uri="{BB962C8B-B14F-4D97-AF65-F5344CB8AC3E}">
        <p14:creationId xmlns:p14="http://schemas.microsoft.com/office/powerpoint/2010/main" val="2559512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358346" y="0"/>
            <a:ext cx="3711272" cy="861774"/>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Random Numbers</a:t>
            </a:r>
          </a:p>
        </p:txBody>
      </p:sp>
      <p:pic>
        <p:nvPicPr>
          <p:cNvPr id="5" name="Graphic 4" descr="Dice with solid fill">
            <a:extLst>
              <a:ext uri="{FF2B5EF4-FFF2-40B4-BE49-F238E27FC236}">
                <a16:creationId xmlns:a16="http://schemas.microsoft.com/office/drawing/2014/main" id="{4BCA772C-A87B-9379-D589-7483F1821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1" y="404574"/>
            <a:ext cx="914400" cy="914400"/>
          </a:xfrm>
          <a:prstGeom prst="rect">
            <a:avLst/>
          </a:prstGeom>
        </p:spPr>
      </p:pic>
    </p:spTree>
    <p:extLst>
      <p:ext uri="{BB962C8B-B14F-4D97-AF65-F5344CB8AC3E}">
        <p14:creationId xmlns:p14="http://schemas.microsoft.com/office/powerpoint/2010/main" val="4099991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358346" y="0"/>
            <a:ext cx="6419963" cy="861774"/>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r>
              <a:rPr lang="en-US" sz="3200" b="1" dirty="0">
                <a:solidFill>
                  <a:srgbClr val="3B454E"/>
                </a:solidFill>
                <a:latin typeface="gitbook-content-font"/>
              </a:rPr>
              <a:t>Random Numbers – Dice Numbers</a:t>
            </a:r>
          </a:p>
        </p:txBody>
      </p:sp>
      <p:pic>
        <p:nvPicPr>
          <p:cNvPr id="5" name="Graphic 4" descr="Dice with solid fill">
            <a:extLst>
              <a:ext uri="{FF2B5EF4-FFF2-40B4-BE49-F238E27FC236}">
                <a16:creationId xmlns:a16="http://schemas.microsoft.com/office/drawing/2014/main" id="{4BCA772C-A87B-9379-D589-7483F1821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1" y="404574"/>
            <a:ext cx="914400" cy="914400"/>
          </a:xfrm>
          <a:prstGeom prst="rect">
            <a:avLst/>
          </a:prstGeom>
        </p:spPr>
      </p:pic>
    </p:spTree>
    <p:extLst>
      <p:ext uri="{BB962C8B-B14F-4D97-AF65-F5344CB8AC3E}">
        <p14:creationId xmlns:p14="http://schemas.microsoft.com/office/powerpoint/2010/main" val="2708160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5508239" cy="800219"/>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Placing Houses on Properties</a:t>
            </a:r>
          </a:p>
        </p:txBody>
      </p:sp>
      <p:pic>
        <p:nvPicPr>
          <p:cNvPr id="3" name="Graphic 20" descr="Database with solid fill">
            <a:extLst>
              <a:ext uri="{FF2B5EF4-FFF2-40B4-BE49-F238E27FC236}">
                <a16:creationId xmlns:a16="http://schemas.microsoft.com/office/drawing/2014/main" id="{020CCC01-8A88-A49A-BD26-7E6A76BBF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4" y="320342"/>
            <a:ext cx="430530" cy="430530"/>
          </a:xfrm>
          <a:prstGeom prst="rect">
            <a:avLst/>
          </a:prstGeom>
        </p:spPr>
      </p:pic>
      <p:sp>
        <p:nvSpPr>
          <p:cNvPr id="2" name="Rectangle 1">
            <a:extLst>
              <a:ext uri="{FF2B5EF4-FFF2-40B4-BE49-F238E27FC236}">
                <a16:creationId xmlns:a16="http://schemas.microsoft.com/office/drawing/2014/main" id="{C90CB7AE-0A41-6E3B-18C0-C49E71A0D4A7}"/>
              </a:ext>
            </a:extLst>
          </p:cNvPr>
          <p:cNvSpPr/>
          <p:nvPr/>
        </p:nvSpPr>
        <p:spPr>
          <a:xfrm>
            <a:off x="1335418" y="3530967"/>
            <a:ext cx="1368311" cy="19389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BD99851-7B2C-9C69-8FD1-424F8F1F946D}"/>
              </a:ext>
            </a:extLst>
          </p:cNvPr>
          <p:cNvSpPr/>
          <p:nvPr/>
        </p:nvSpPr>
        <p:spPr>
          <a:xfrm>
            <a:off x="552587" y="1977287"/>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93E35C6-A14E-7655-8517-513AD1324A81}"/>
              </a:ext>
            </a:extLst>
          </p:cNvPr>
          <p:cNvSpPr/>
          <p:nvPr/>
        </p:nvSpPr>
        <p:spPr>
          <a:xfrm>
            <a:off x="1920896" y="3442158"/>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AA82D86-9CEF-6963-CDFF-E4321E0693E3}"/>
              </a:ext>
            </a:extLst>
          </p:cNvPr>
          <p:cNvSpPr/>
          <p:nvPr/>
        </p:nvSpPr>
        <p:spPr>
          <a:xfrm>
            <a:off x="1920896" y="5381146"/>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A96867E-DDDF-70C1-4880-149396A8C3AD}"/>
              </a:ext>
            </a:extLst>
          </p:cNvPr>
          <p:cNvSpPr/>
          <p:nvPr/>
        </p:nvSpPr>
        <p:spPr>
          <a:xfrm>
            <a:off x="2605052" y="4411652"/>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62A3138-16CE-2FA5-8504-CECC15840BA2}"/>
              </a:ext>
            </a:extLst>
          </p:cNvPr>
          <p:cNvSpPr/>
          <p:nvPr/>
        </p:nvSpPr>
        <p:spPr>
          <a:xfrm>
            <a:off x="1236741" y="4411652"/>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7E7825E-1365-1CFF-DEF9-3B9C351B2602}"/>
              </a:ext>
            </a:extLst>
          </p:cNvPr>
          <p:cNvCxnSpPr>
            <a:cxnSpLocks/>
            <a:stCxn id="6" idx="1"/>
            <a:endCxn id="5" idx="5"/>
          </p:cNvCxnSpPr>
          <p:nvPr/>
        </p:nvCxnSpPr>
        <p:spPr>
          <a:xfrm flipH="1" flipV="1">
            <a:off x="721038" y="2128893"/>
            <a:ext cx="1228760" cy="133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6429C1-B774-4F64-B910-154F686184B5}"/>
              </a:ext>
            </a:extLst>
          </p:cNvPr>
          <p:cNvCxnSpPr>
            <a:cxnSpLocks/>
            <a:stCxn id="9" idx="0"/>
            <a:endCxn id="5" idx="5"/>
          </p:cNvCxnSpPr>
          <p:nvPr/>
        </p:nvCxnSpPr>
        <p:spPr>
          <a:xfrm flipH="1" flipV="1">
            <a:off x="721038" y="2128893"/>
            <a:ext cx="614380" cy="2282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387FF03-C89C-E7AA-EB76-FBE2B99B4D1F}"/>
              </a:ext>
            </a:extLst>
          </p:cNvPr>
          <p:cNvCxnSpPr>
            <a:cxnSpLocks/>
            <a:endCxn id="5" idx="5"/>
          </p:cNvCxnSpPr>
          <p:nvPr/>
        </p:nvCxnSpPr>
        <p:spPr>
          <a:xfrm flipH="1" flipV="1">
            <a:off x="721038" y="2128893"/>
            <a:ext cx="1882612" cy="261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81A6C6A-DA6A-6072-DD17-395C16B7DA2A}"/>
              </a:ext>
            </a:extLst>
          </p:cNvPr>
          <p:cNvCxnSpPr>
            <a:cxnSpLocks/>
            <a:stCxn id="7" idx="0"/>
            <a:endCxn id="5" idx="5"/>
          </p:cNvCxnSpPr>
          <p:nvPr/>
        </p:nvCxnSpPr>
        <p:spPr>
          <a:xfrm flipH="1" flipV="1">
            <a:off x="721038" y="2128893"/>
            <a:ext cx="1298535" cy="325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A39D9A-160E-6A8F-3335-4BCCDD5F45C7}"/>
              </a:ext>
            </a:extLst>
          </p:cNvPr>
          <p:cNvSpPr/>
          <p:nvPr/>
        </p:nvSpPr>
        <p:spPr>
          <a:xfrm>
            <a:off x="3540284" y="3530967"/>
            <a:ext cx="1368311" cy="19389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A623F18-F8F8-9799-8427-7DAEDACD62C2}"/>
              </a:ext>
            </a:extLst>
          </p:cNvPr>
          <p:cNvCxnSpPr>
            <a:cxnSpLocks/>
          </p:cNvCxnSpPr>
          <p:nvPr/>
        </p:nvCxnSpPr>
        <p:spPr>
          <a:xfrm>
            <a:off x="3540283" y="3529733"/>
            <a:ext cx="1368311"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 name="Oval 23">
            <a:extLst>
              <a:ext uri="{FF2B5EF4-FFF2-40B4-BE49-F238E27FC236}">
                <a16:creationId xmlns:a16="http://schemas.microsoft.com/office/drawing/2014/main" id="{59A7FB43-FB6E-C49E-6160-DA5D06366923}"/>
              </a:ext>
            </a:extLst>
          </p:cNvPr>
          <p:cNvSpPr/>
          <p:nvPr/>
        </p:nvSpPr>
        <p:spPr>
          <a:xfrm>
            <a:off x="4125764" y="4423576"/>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3726ED0-5121-754E-F661-6B54A3982195}"/>
              </a:ext>
            </a:extLst>
          </p:cNvPr>
          <p:cNvCxnSpPr>
            <a:cxnSpLocks/>
          </p:cNvCxnSpPr>
          <p:nvPr/>
        </p:nvCxnSpPr>
        <p:spPr>
          <a:xfrm>
            <a:off x="5587267" y="3529733"/>
            <a:ext cx="1368311" cy="0"/>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6" name="Oval 25">
            <a:extLst>
              <a:ext uri="{FF2B5EF4-FFF2-40B4-BE49-F238E27FC236}">
                <a16:creationId xmlns:a16="http://schemas.microsoft.com/office/drawing/2014/main" id="{6D546CC3-A0F0-B068-D4D9-42CB031E78D6}"/>
              </a:ext>
            </a:extLst>
          </p:cNvPr>
          <p:cNvSpPr/>
          <p:nvPr/>
        </p:nvSpPr>
        <p:spPr>
          <a:xfrm>
            <a:off x="5587266" y="342900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65E1725-6BE5-794F-B471-2136E9D4CC73}"/>
              </a:ext>
            </a:extLst>
          </p:cNvPr>
          <p:cNvSpPr/>
          <p:nvPr/>
        </p:nvSpPr>
        <p:spPr>
          <a:xfrm>
            <a:off x="5921395" y="342900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3AF257B-4B1F-8513-227A-46FAE15748EA}"/>
              </a:ext>
            </a:extLst>
          </p:cNvPr>
          <p:cNvSpPr/>
          <p:nvPr/>
        </p:nvSpPr>
        <p:spPr>
          <a:xfrm>
            <a:off x="6255524" y="342900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EF5A8BC-38F1-D96E-A566-A8008DE2D9A5}"/>
              </a:ext>
            </a:extLst>
          </p:cNvPr>
          <p:cNvSpPr/>
          <p:nvPr/>
        </p:nvSpPr>
        <p:spPr>
          <a:xfrm>
            <a:off x="6589653" y="342900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DB586A-AA6C-C732-B5A2-950B566A1D70}"/>
              </a:ext>
            </a:extLst>
          </p:cNvPr>
          <p:cNvSpPr/>
          <p:nvPr/>
        </p:nvSpPr>
        <p:spPr>
          <a:xfrm>
            <a:off x="6923783" y="3429000"/>
            <a:ext cx="197353" cy="177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B0349E7-C6DE-2695-327C-5EDBD63B4CDA}"/>
              </a:ext>
            </a:extLst>
          </p:cNvPr>
          <p:cNvSpPr txBox="1"/>
          <p:nvPr/>
        </p:nvSpPr>
        <p:spPr>
          <a:xfrm>
            <a:off x="5477192" y="2915805"/>
            <a:ext cx="2619628" cy="369332"/>
          </a:xfrm>
          <a:prstGeom prst="rect">
            <a:avLst/>
          </a:prstGeom>
          <a:noFill/>
        </p:spPr>
        <p:txBody>
          <a:bodyPr wrap="none" rtlCol="0">
            <a:spAutoFit/>
          </a:bodyPr>
          <a:lstStyle/>
          <a:p>
            <a:r>
              <a:rPr lang="en-US" dirty="0"/>
              <a:t>P = [0, 0.2, 0.4, 0.6, 0.8, 1]</a:t>
            </a:r>
          </a:p>
        </p:txBody>
      </p:sp>
      <p:cxnSp>
        <p:nvCxnSpPr>
          <p:cNvPr id="33" name="Straight Arrow Connector 32">
            <a:extLst>
              <a:ext uri="{FF2B5EF4-FFF2-40B4-BE49-F238E27FC236}">
                <a16:creationId xmlns:a16="http://schemas.microsoft.com/office/drawing/2014/main" id="{E39F56B7-E3FD-762D-4265-C567448D5B63}"/>
              </a:ext>
            </a:extLst>
          </p:cNvPr>
          <p:cNvCxnSpPr>
            <a:cxnSpLocks/>
          </p:cNvCxnSpPr>
          <p:nvPr/>
        </p:nvCxnSpPr>
        <p:spPr>
          <a:xfrm>
            <a:off x="6020070" y="4154889"/>
            <a:ext cx="1" cy="89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A169240-7758-C6E9-CBF1-4D5C6DB63993}"/>
              </a:ext>
            </a:extLst>
          </p:cNvPr>
          <p:cNvSpPr txBox="1"/>
          <p:nvPr/>
        </p:nvSpPr>
        <p:spPr>
          <a:xfrm>
            <a:off x="6271422" y="4404604"/>
            <a:ext cx="1786066" cy="369332"/>
          </a:xfrm>
          <a:prstGeom prst="rect">
            <a:avLst/>
          </a:prstGeom>
          <a:noFill/>
        </p:spPr>
        <p:txBody>
          <a:bodyPr wrap="none" rtlCol="0">
            <a:spAutoFit/>
          </a:bodyPr>
          <a:lstStyle/>
          <a:p>
            <a:r>
              <a:rPr lang="en-US" dirty="0"/>
              <a:t>+ ½ House Width</a:t>
            </a:r>
          </a:p>
        </p:txBody>
      </p:sp>
    </p:spTree>
    <p:extLst>
      <p:ext uri="{BB962C8B-B14F-4D97-AF65-F5344CB8AC3E}">
        <p14:creationId xmlns:p14="http://schemas.microsoft.com/office/powerpoint/2010/main" val="4213140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711272" cy="646331"/>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F0545B7-BCFF-85B1-8DAB-3D342460B350}"/>
              </a:ext>
            </a:extLst>
          </p:cNvPr>
          <p:cNvSpPr txBox="1"/>
          <p:nvPr/>
        </p:nvSpPr>
        <p:spPr>
          <a:xfrm>
            <a:off x="0" y="323165"/>
            <a:ext cx="3069125" cy="584775"/>
          </a:xfrm>
          <a:prstGeom prst="rect">
            <a:avLst/>
          </a:prstGeom>
          <a:noFill/>
        </p:spPr>
        <p:txBody>
          <a:bodyPr wrap="square">
            <a:spAutoFit/>
          </a:bodyPr>
          <a:lstStyle/>
          <a:p>
            <a:pPr algn="l"/>
            <a:r>
              <a:rPr lang="en-US" sz="3200" b="1" i="0" dirty="0">
                <a:solidFill>
                  <a:srgbClr val="3B454E"/>
                </a:solidFill>
                <a:effectLst/>
                <a:latin typeface="gitbook-content-font"/>
              </a:rPr>
              <a:t>Data.Remember</a:t>
            </a:r>
          </a:p>
        </p:txBody>
      </p:sp>
      <p:pic>
        <p:nvPicPr>
          <p:cNvPr id="7" name="Picture 6">
            <a:extLst>
              <a:ext uri="{FF2B5EF4-FFF2-40B4-BE49-F238E27FC236}">
                <a16:creationId xmlns:a16="http://schemas.microsoft.com/office/drawing/2014/main" id="{1DA7A054-BC58-5343-DE15-0652646DE8D1}"/>
              </a:ext>
            </a:extLst>
          </p:cNvPr>
          <p:cNvPicPr>
            <a:picLocks noChangeAspect="1"/>
          </p:cNvPicPr>
          <p:nvPr/>
        </p:nvPicPr>
        <p:blipFill>
          <a:blip r:embed="rId3"/>
          <a:stretch>
            <a:fillRect/>
          </a:stretch>
        </p:blipFill>
        <p:spPr>
          <a:xfrm>
            <a:off x="699796" y="2070476"/>
            <a:ext cx="9974424" cy="3749548"/>
          </a:xfrm>
          <a:prstGeom prst="rect">
            <a:avLst/>
          </a:prstGeom>
        </p:spPr>
      </p:pic>
      <p:sp>
        <p:nvSpPr>
          <p:cNvPr id="8" name="TextBox 7">
            <a:extLst>
              <a:ext uri="{FF2B5EF4-FFF2-40B4-BE49-F238E27FC236}">
                <a16:creationId xmlns:a16="http://schemas.microsoft.com/office/drawing/2014/main" id="{88E1AFBA-A6A6-E748-6301-8E4085FEC422}"/>
              </a:ext>
            </a:extLst>
          </p:cNvPr>
          <p:cNvSpPr txBox="1"/>
          <p:nvPr/>
        </p:nvSpPr>
        <p:spPr>
          <a:xfrm>
            <a:off x="826883" y="1622721"/>
            <a:ext cx="3069125" cy="584775"/>
          </a:xfrm>
          <a:prstGeom prst="rect">
            <a:avLst/>
          </a:prstGeom>
          <a:noFill/>
        </p:spPr>
        <p:txBody>
          <a:bodyPr wrap="square">
            <a:spAutoFit/>
          </a:bodyPr>
          <a:lstStyle/>
          <a:p>
            <a:pPr algn="l"/>
            <a:r>
              <a:rPr lang="en-US" sz="3200" b="1" i="0" dirty="0">
                <a:solidFill>
                  <a:srgbClr val="3B454E"/>
                </a:solidFill>
                <a:effectLst/>
                <a:latin typeface="gitbook-content-font"/>
              </a:rPr>
              <a:t>Dice Surface</a:t>
            </a:r>
          </a:p>
        </p:txBody>
      </p:sp>
      <p:sp>
        <p:nvSpPr>
          <p:cNvPr id="10" name="TextBox 9">
            <a:extLst>
              <a:ext uri="{FF2B5EF4-FFF2-40B4-BE49-F238E27FC236}">
                <a16:creationId xmlns:a16="http://schemas.microsoft.com/office/drawing/2014/main" id="{0F39EB67-20A7-818B-0B9C-61912E5A222B}"/>
              </a:ext>
            </a:extLst>
          </p:cNvPr>
          <p:cNvSpPr txBox="1"/>
          <p:nvPr/>
        </p:nvSpPr>
        <p:spPr>
          <a:xfrm>
            <a:off x="938357" y="3417667"/>
            <a:ext cx="1474207" cy="584775"/>
          </a:xfrm>
          <a:prstGeom prst="rect">
            <a:avLst/>
          </a:prstGeom>
          <a:noFill/>
        </p:spPr>
        <p:txBody>
          <a:bodyPr wrap="square">
            <a:spAutoFit/>
          </a:bodyPr>
          <a:lstStyle/>
          <a:p>
            <a:r>
              <a:rPr lang="en-US" sz="3200" b="1" dirty="0">
                <a:solidFill>
                  <a:srgbClr val="3B454E"/>
                </a:solidFill>
                <a:latin typeface="gitbook-content-font"/>
              </a:rPr>
              <a:t>Points</a:t>
            </a:r>
          </a:p>
        </p:txBody>
      </p:sp>
    </p:spTree>
    <p:extLst>
      <p:ext uri="{BB962C8B-B14F-4D97-AF65-F5344CB8AC3E}">
        <p14:creationId xmlns:p14="http://schemas.microsoft.com/office/powerpoint/2010/main" val="3781308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711272" cy="646331"/>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F0545B7-BCFF-85B1-8DAB-3D342460B350}"/>
              </a:ext>
            </a:extLst>
          </p:cNvPr>
          <p:cNvSpPr txBox="1"/>
          <p:nvPr/>
        </p:nvSpPr>
        <p:spPr>
          <a:xfrm>
            <a:off x="0" y="323165"/>
            <a:ext cx="3069125" cy="584775"/>
          </a:xfrm>
          <a:prstGeom prst="rect">
            <a:avLst/>
          </a:prstGeom>
          <a:noFill/>
        </p:spPr>
        <p:txBody>
          <a:bodyPr wrap="square">
            <a:spAutoFit/>
          </a:bodyPr>
          <a:lstStyle/>
          <a:p>
            <a:pPr algn="l"/>
            <a:r>
              <a:rPr lang="en-US" sz="3200" b="1" i="0" dirty="0">
                <a:solidFill>
                  <a:srgbClr val="3B454E"/>
                </a:solidFill>
                <a:effectLst/>
                <a:latin typeface="gitbook-content-font"/>
              </a:rPr>
              <a:t>Data.Remember</a:t>
            </a:r>
          </a:p>
        </p:txBody>
      </p:sp>
    </p:spTree>
    <p:extLst>
      <p:ext uri="{BB962C8B-B14F-4D97-AF65-F5344CB8AC3E}">
        <p14:creationId xmlns:p14="http://schemas.microsoft.com/office/powerpoint/2010/main" val="863366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711272" cy="646331"/>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F0545B7-BCFF-85B1-8DAB-3D342460B350}"/>
              </a:ext>
            </a:extLst>
          </p:cNvPr>
          <p:cNvSpPr txBox="1"/>
          <p:nvPr/>
        </p:nvSpPr>
        <p:spPr>
          <a:xfrm>
            <a:off x="0" y="323165"/>
            <a:ext cx="3069125" cy="584775"/>
          </a:xfrm>
          <a:prstGeom prst="rect">
            <a:avLst/>
          </a:prstGeom>
          <a:noFill/>
        </p:spPr>
        <p:txBody>
          <a:bodyPr wrap="square">
            <a:spAutoFit/>
          </a:bodyPr>
          <a:lstStyle/>
          <a:p>
            <a:pPr algn="l"/>
            <a:r>
              <a:rPr lang="en-US" sz="3200" b="1" i="0" dirty="0">
                <a:solidFill>
                  <a:srgbClr val="3B454E"/>
                </a:solidFill>
                <a:effectLst/>
                <a:latin typeface="gitbook-content-font"/>
              </a:rPr>
              <a:t>Data.Remember</a:t>
            </a:r>
          </a:p>
        </p:txBody>
      </p:sp>
      <p:pic>
        <p:nvPicPr>
          <p:cNvPr id="2" name="Picture 1">
            <a:extLst>
              <a:ext uri="{FF2B5EF4-FFF2-40B4-BE49-F238E27FC236}">
                <a16:creationId xmlns:a16="http://schemas.microsoft.com/office/drawing/2014/main" id="{541CECE4-5B5D-405D-34F3-EE9B9997EBAB}"/>
              </a:ext>
            </a:extLst>
          </p:cNvPr>
          <p:cNvPicPr>
            <a:picLocks noChangeAspect="1"/>
          </p:cNvPicPr>
          <p:nvPr/>
        </p:nvPicPr>
        <p:blipFill>
          <a:blip r:embed="rId3"/>
          <a:stretch>
            <a:fillRect/>
          </a:stretch>
        </p:blipFill>
        <p:spPr>
          <a:xfrm>
            <a:off x="5371253" y="2164953"/>
            <a:ext cx="6640051" cy="353810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36BDCE5-BAD9-A17B-89FD-8A3615631C0F}"/>
              </a:ext>
            </a:extLst>
          </p:cNvPr>
          <p:cNvPicPr>
            <a:picLocks noChangeAspect="1"/>
          </p:cNvPicPr>
          <p:nvPr/>
        </p:nvPicPr>
        <p:blipFill rotWithShape="1">
          <a:blip r:embed="rId4">
            <a:extLst>
              <a:ext uri="{28A0092B-C50C-407E-A947-70E740481C1C}">
                <a14:useLocalDpi xmlns:a14="http://schemas.microsoft.com/office/drawing/2010/main" val="0"/>
              </a:ext>
            </a:extLst>
          </a:blip>
          <a:srcRect l="57563" t="6507" r="10672" b="71605"/>
          <a:stretch/>
        </p:blipFill>
        <p:spPr>
          <a:xfrm>
            <a:off x="322936" y="740040"/>
            <a:ext cx="4725820" cy="284982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58A765C-CD3C-99EE-6E9E-5901F37BDCFD}"/>
              </a:ext>
            </a:extLst>
          </p:cNvPr>
          <p:cNvPicPr>
            <a:picLocks noChangeAspect="1"/>
          </p:cNvPicPr>
          <p:nvPr/>
        </p:nvPicPr>
        <p:blipFill rotWithShape="1">
          <a:blip r:embed="rId4">
            <a:extLst>
              <a:ext uri="{28A0092B-C50C-407E-A947-70E740481C1C}">
                <a14:useLocalDpi xmlns:a14="http://schemas.microsoft.com/office/drawing/2010/main" val="0"/>
              </a:ext>
            </a:extLst>
          </a:blip>
          <a:srcRect l="55368" t="54833" r="12867" b="21950"/>
          <a:stretch/>
        </p:blipFill>
        <p:spPr>
          <a:xfrm>
            <a:off x="399136" y="3589866"/>
            <a:ext cx="4725820" cy="3022788"/>
          </a:xfrm>
          <a:prstGeom prst="rect">
            <a:avLst/>
          </a:prstGeom>
        </p:spPr>
      </p:pic>
    </p:spTree>
    <p:extLst>
      <p:ext uri="{BB962C8B-B14F-4D97-AF65-F5344CB8AC3E}">
        <p14:creationId xmlns:p14="http://schemas.microsoft.com/office/powerpoint/2010/main" val="6083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711272" cy="646331"/>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F0545B7-BCFF-85B1-8DAB-3D342460B350}"/>
              </a:ext>
            </a:extLst>
          </p:cNvPr>
          <p:cNvSpPr txBox="1"/>
          <p:nvPr/>
        </p:nvSpPr>
        <p:spPr>
          <a:xfrm>
            <a:off x="0" y="323165"/>
            <a:ext cx="3069125" cy="584775"/>
          </a:xfrm>
          <a:prstGeom prst="rect">
            <a:avLst/>
          </a:prstGeom>
          <a:noFill/>
        </p:spPr>
        <p:txBody>
          <a:bodyPr wrap="square">
            <a:spAutoFit/>
          </a:bodyPr>
          <a:lstStyle/>
          <a:p>
            <a:pPr algn="l"/>
            <a:r>
              <a:rPr lang="en-US" sz="3200" b="1" i="0" dirty="0">
                <a:solidFill>
                  <a:srgbClr val="3B454E"/>
                </a:solidFill>
                <a:effectLst/>
                <a:latin typeface="gitbook-content-font"/>
              </a:rPr>
              <a:t>Data.Remember</a:t>
            </a:r>
          </a:p>
        </p:txBody>
      </p:sp>
      <p:pic>
        <p:nvPicPr>
          <p:cNvPr id="7" name="Picture 6">
            <a:extLst>
              <a:ext uri="{FF2B5EF4-FFF2-40B4-BE49-F238E27FC236}">
                <a16:creationId xmlns:a16="http://schemas.microsoft.com/office/drawing/2014/main" id="{5B68920D-A276-D687-FAF6-C59A03A33989}"/>
              </a:ext>
            </a:extLst>
          </p:cNvPr>
          <p:cNvPicPr>
            <a:picLocks noChangeAspect="1"/>
          </p:cNvPicPr>
          <p:nvPr/>
        </p:nvPicPr>
        <p:blipFill>
          <a:blip r:embed="rId3"/>
          <a:stretch>
            <a:fillRect/>
          </a:stretch>
        </p:blipFill>
        <p:spPr>
          <a:xfrm>
            <a:off x="1070927" y="1945068"/>
            <a:ext cx="8353425" cy="3305175"/>
          </a:xfrm>
          <a:prstGeom prst="rect">
            <a:avLst/>
          </a:prstGeom>
        </p:spPr>
      </p:pic>
    </p:spTree>
    <p:extLst>
      <p:ext uri="{BB962C8B-B14F-4D97-AF65-F5344CB8AC3E}">
        <p14:creationId xmlns:p14="http://schemas.microsoft.com/office/powerpoint/2010/main" val="1349243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711272" cy="646331"/>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F0545B7-BCFF-85B1-8DAB-3D342460B350}"/>
              </a:ext>
            </a:extLst>
          </p:cNvPr>
          <p:cNvSpPr txBox="1"/>
          <p:nvPr/>
        </p:nvSpPr>
        <p:spPr>
          <a:xfrm>
            <a:off x="0" y="323165"/>
            <a:ext cx="3069125" cy="584775"/>
          </a:xfrm>
          <a:prstGeom prst="rect">
            <a:avLst/>
          </a:prstGeom>
          <a:noFill/>
        </p:spPr>
        <p:txBody>
          <a:bodyPr wrap="square">
            <a:spAutoFit/>
          </a:bodyPr>
          <a:lstStyle/>
          <a:p>
            <a:pPr algn="l"/>
            <a:r>
              <a:rPr lang="en-US" sz="3200" b="1" i="0" dirty="0">
                <a:solidFill>
                  <a:srgbClr val="3B454E"/>
                </a:solidFill>
                <a:effectLst/>
                <a:latin typeface="gitbook-content-font"/>
              </a:rPr>
              <a:t>Data.Remember</a:t>
            </a:r>
          </a:p>
        </p:txBody>
      </p:sp>
      <p:pic>
        <p:nvPicPr>
          <p:cNvPr id="2" name="Picture 1">
            <a:extLst>
              <a:ext uri="{FF2B5EF4-FFF2-40B4-BE49-F238E27FC236}">
                <a16:creationId xmlns:a16="http://schemas.microsoft.com/office/drawing/2014/main" id="{87D1ADB5-060D-6E7C-6085-1AF7E5DC911A}"/>
              </a:ext>
            </a:extLst>
          </p:cNvPr>
          <p:cNvPicPr>
            <a:picLocks noChangeAspect="1"/>
          </p:cNvPicPr>
          <p:nvPr/>
        </p:nvPicPr>
        <p:blipFill>
          <a:blip r:embed="rId3"/>
          <a:stretch>
            <a:fillRect/>
          </a:stretch>
        </p:blipFill>
        <p:spPr>
          <a:xfrm>
            <a:off x="979706" y="3051332"/>
            <a:ext cx="4047799" cy="349809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A3C55657-CCEF-54D5-9AC0-8AAE8D45F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601" y="1446308"/>
            <a:ext cx="10610198" cy="3210048"/>
          </a:xfrm>
          <a:prstGeom prst="rect">
            <a:avLst/>
          </a:prstGeom>
        </p:spPr>
      </p:pic>
    </p:spTree>
    <p:extLst>
      <p:ext uri="{BB962C8B-B14F-4D97-AF65-F5344CB8AC3E}">
        <p14:creationId xmlns:p14="http://schemas.microsoft.com/office/powerpoint/2010/main" val="2477751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711272" cy="646331"/>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F0545B7-BCFF-85B1-8DAB-3D342460B350}"/>
              </a:ext>
            </a:extLst>
          </p:cNvPr>
          <p:cNvSpPr txBox="1"/>
          <p:nvPr/>
        </p:nvSpPr>
        <p:spPr>
          <a:xfrm>
            <a:off x="0" y="323165"/>
            <a:ext cx="3069125" cy="584775"/>
          </a:xfrm>
          <a:prstGeom prst="rect">
            <a:avLst/>
          </a:prstGeom>
          <a:noFill/>
        </p:spPr>
        <p:txBody>
          <a:bodyPr wrap="square">
            <a:spAutoFit/>
          </a:bodyPr>
          <a:lstStyle/>
          <a:p>
            <a:pPr algn="l"/>
            <a:r>
              <a:rPr lang="en-US" sz="3200" b="1" i="0" dirty="0">
                <a:solidFill>
                  <a:srgbClr val="3B454E"/>
                </a:solidFill>
                <a:effectLst/>
                <a:latin typeface="gitbook-content-font"/>
              </a:rPr>
              <a:t>Data.Remember</a:t>
            </a:r>
          </a:p>
        </p:txBody>
      </p:sp>
      <p:pic>
        <p:nvPicPr>
          <p:cNvPr id="6" name="Picture 5">
            <a:extLst>
              <a:ext uri="{FF2B5EF4-FFF2-40B4-BE49-F238E27FC236}">
                <a16:creationId xmlns:a16="http://schemas.microsoft.com/office/drawing/2014/main" id="{AAC49CB0-275D-13B0-2AAB-9D8F8CE0894B}"/>
              </a:ext>
            </a:extLst>
          </p:cNvPr>
          <p:cNvPicPr>
            <a:picLocks noChangeAspect="1"/>
          </p:cNvPicPr>
          <p:nvPr/>
        </p:nvPicPr>
        <p:blipFill>
          <a:blip r:embed="rId3"/>
          <a:stretch>
            <a:fillRect/>
          </a:stretch>
        </p:blipFill>
        <p:spPr>
          <a:xfrm>
            <a:off x="0" y="692561"/>
            <a:ext cx="12192000" cy="3688103"/>
          </a:xfrm>
          <a:prstGeom prst="rect">
            <a:avLst/>
          </a:prstGeom>
        </p:spPr>
      </p:pic>
    </p:spTree>
    <p:extLst>
      <p:ext uri="{BB962C8B-B14F-4D97-AF65-F5344CB8AC3E}">
        <p14:creationId xmlns:p14="http://schemas.microsoft.com/office/powerpoint/2010/main" val="1147494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55C1E6-4E1B-5E0C-36D5-19B69B5B0DB3}"/>
              </a:ext>
            </a:extLst>
          </p:cNvPr>
          <p:cNvSpPr/>
          <p:nvPr/>
        </p:nvSpPr>
        <p:spPr>
          <a:xfrm>
            <a:off x="32111" y="277635"/>
            <a:ext cx="12115883" cy="47271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8B2E5B-6650-6F6E-58BC-B9E4B601B0B7}"/>
              </a:ext>
            </a:extLst>
          </p:cNvPr>
          <p:cNvPicPr>
            <a:picLocks noChangeAspect="1"/>
          </p:cNvPicPr>
          <p:nvPr/>
        </p:nvPicPr>
        <p:blipFill>
          <a:blip r:embed="rId3"/>
          <a:stretch>
            <a:fillRect/>
          </a:stretch>
        </p:blipFill>
        <p:spPr>
          <a:xfrm>
            <a:off x="1057660" y="1125726"/>
            <a:ext cx="5903897" cy="3594486"/>
          </a:xfrm>
          <a:prstGeom prst="rect">
            <a:avLst/>
          </a:prstGeom>
        </p:spPr>
      </p:pic>
      <p:sp>
        <p:nvSpPr>
          <p:cNvPr id="1169" name="Rectangle 1168">
            <a:extLst>
              <a:ext uri="{FF2B5EF4-FFF2-40B4-BE49-F238E27FC236}">
                <a16:creationId xmlns:a16="http://schemas.microsoft.com/office/drawing/2014/main" id="{B3A4DFFC-88BB-3300-3E23-C631A90C3135}"/>
              </a:ext>
            </a:extLst>
          </p:cNvPr>
          <p:cNvSpPr/>
          <p:nvPr/>
        </p:nvSpPr>
        <p:spPr>
          <a:xfrm>
            <a:off x="12762791" y="1594701"/>
            <a:ext cx="13716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Rectangle 1166">
            <a:extLst>
              <a:ext uri="{FF2B5EF4-FFF2-40B4-BE49-F238E27FC236}">
                <a16:creationId xmlns:a16="http://schemas.microsoft.com/office/drawing/2014/main" id="{36FFF7F4-3174-503B-2C04-3E4D3429A968}"/>
              </a:ext>
            </a:extLst>
          </p:cNvPr>
          <p:cNvSpPr/>
          <p:nvPr/>
        </p:nvSpPr>
        <p:spPr>
          <a:xfrm>
            <a:off x="13005633" y="3052349"/>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Image result for Monopoly logo">
            <a:extLst>
              <a:ext uri="{FF2B5EF4-FFF2-40B4-BE49-F238E27FC236}">
                <a16:creationId xmlns:a16="http://schemas.microsoft.com/office/drawing/2014/main" id="{5FD5F279-7F52-B4DC-6E6A-D74605655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684" y="1713813"/>
            <a:ext cx="4746788" cy="92688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5">
            <a:extLst>
              <a:ext uri="{FF2B5EF4-FFF2-40B4-BE49-F238E27FC236}">
                <a16:creationId xmlns:a16="http://schemas.microsoft.com/office/drawing/2014/main" id="{13D90D11-368B-FDB3-E6E7-4E07C5DD4E98}"/>
              </a:ext>
            </a:extLst>
          </p:cNvPr>
          <p:cNvSpPr txBox="1"/>
          <p:nvPr/>
        </p:nvSpPr>
        <p:spPr>
          <a:xfrm>
            <a:off x="1146143" y="529409"/>
            <a:ext cx="3835994" cy="596317"/>
          </a:xfrm>
          <a:prstGeom prst="rect">
            <a:avLst/>
          </a:prstGeom>
        </p:spPr>
        <p:txBody>
          <a:bodyPr wrap="square" lIns="0" tIns="0" rIns="0" bIns="0" rtlCol="0" anchor="t">
            <a:spAutoFit/>
          </a:bodyPr>
          <a:lstStyle/>
          <a:p>
            <a:pPr>
              <a:lnSpc>
                <a:spcPts val="4608"/>
              </a:lnSpc>
            </a:pPr>
            <a:r>
              <a:rPr lang="en-US" sz="4800" spc="63" dirty="0">
                <a:solidFill>
                  <a:srgbClr val="606060"/>
                </a:solidFill>
                <a:latin typeface="Roboto Bold"/>
              </a:rPr>
              <a:t>Master Class</a:t>
            </a:r>
          </a:p>
        </p:txBody>
      </p:sp>
      <p:sp>
        <p:nvSpPr>
          <p:cNvPr id="21" name="TextBox 15">
            <a:extLst>
              <a:ext uri="{FF2B5EF4-FFF2-40B4-BE49-F238E27FC236}">
                <a16:creationId xmlns:a16="http://schemas.microsoft.com/office/drawing/2014/main" id="{AD1D7BEC-70F7-C3F1-CE35-765446CB8B2F}"/>
              </a:ext>
            </a:extLst>
          </p:cNvPr>
          <p:cNvSpPr txBox="1"/>
          <p:nvPr/>
        </p:nvSpPr>
        <p:spPr>
          <a:xfrm>
            <a:off x="3624082" y="1063140"/>
            <a:ext cx="4482613" cy="589905"/>
          </a:xfrm>
          <a:prstGeom prst="rect">
            <a:avLst/>
          </a:prstGeom>
        </p:spPr>
        <p:txBody>
          <a:bodyPr wrap="square" lIns="0" tIns="0" rIns="0" bIns="0" rtlCol="0" anchor="t">
            <a:spAutoFit/>
          </a:bodyPr>
          <a:lstStyle/>
          <a:p>
            <a:pPr>
              <a:lnSpc>
                <a:spcPts val="4608"/>
              </a:lnSpc>
            </a:pPr>
            <a:r>
              <a:rPr lang="en-US" sz="4400" spc="63" dirty="0">
                <a:solidFill>
                  <a:srgbClr val="606060"/>
                </a:solidFill>
                <a:latin typeface="Roboto Bold"/>
              </a:rPr>
              <a:t>  While Playing </a:t>
            </a:r>
          </a:p>
        </p:txBody>
      </p:sp>
      <p:grpSp>
        <p:nvGrpSpPr>
          <p:cNvPr id="1035" name="Group 1034">
            <a:extLst>
              <a:ext uri="{FF2B5EF4-FFF2-40B4-BE49-F238E27FC236}">
                <a16:creationId xmlns:a16="http://schemas.microsoft.com/office/drawing/2014/main" id="{7157CEF8-B584-F806-497B-D5FF70D8C623}"/>
              </a:ext>
            </a:extLst>
          </p:cNvPr>
          <p:cNvGrpSpPr/>
          <p:nvPr/>
        </p:nvGrpSpPr>
        <p:grpSpPr>
          <a:xfrm>
            <a:off x="7372619" y="2818681"/>
            <a:ext cx="4094866" cy="863108"/>
            <a:chOff x="1400647" y="1803943"/>
            <a:chExt cx="4374410" cy="922029"/>
          </a:xfrm>
        </p:grpSpPr>
        <p:pic>
          <p:nvPicPr>
            <p:cNvPr id="1029" name="Picture 1028">
              <a:extLst>
                <a:ext uri="{FF2B5EF4-FFF2-40B4-BE49-F238E27FC236}">
                  <a16:creationId xmlns:a16="http://schemas.microsoft.com/office/drawing/2014/main" id="{27DB6259-2B57-ABB9-F690-30CBC08A17FD}"/>
                </a:ext>
              </a:extLst>
            </p:cNvPr>
            <p:cNvPicPr>
              <a:picLocks noChangeAspect="1"/>
            </p:cNvPicPr>
            <p:nvPr/>
          </p:nvPicPr>
          <p:blipFill>
            <a:blip r:embed="rId5"/>
            <a:stretch>
              <a:fillRect/>
            </a:stretch>
          </p:blipFill>
          <p:spPr>
            <a:xfrm flipV="1">
              <a:off x="3387481" y="2333506"/>
              <a:ext cx="830691" cy="239318"/>
            </a:xfrm>
            <a:prstGeom prst="rect">
              <a:avLst/>
            </a:prstGeom>
          </p:spPr>
        </p:pic>
        <p:pic>
          <p:nvPicPr>
            <p:cNvPr id="1024" name="Picture 1023">
              <a:extLst>
                <a:ext uri="{FF2B5EF4-FFF2-40B4-BE49-F238E27FC236}">
                  <a16:creationId xmlns:a16="http://schemas.microsoft.com/office/drawing/2014/main" id="{BCFB02B7-DED5-36A1-DF04-93330F5AE3C7}"/>
                </a:ext>
              </a:extLst>
            </p:cNvPr>
            <p:cNvPicPr>
              <a:picLocks noChangeAspect="1"/>
            </p:cNvPicPr>
            <p:nvPr/>
          </p:nvPicPr>
          <p:blipFill>
            <a:blip r:embed="rId5"/>
            <a:stretch>
              <a:fillRect/>
            </a:stretch>
          </p:blipFill>
          <p:spPr>
            <a:xfrm>
              <a:off x="2278551" y="2333234"/>
              <a:ext cx="830691" cy="239318"/>
            </a:xfrm>
            <a:prstGeom prst="rect">
              <a:avLst/>
            </a:prstGeom>
          </p:spPr>
        </p:pic>
        <p:sp>
          <p:nvSpPr>
            <p:cNvPr id="37" name="Rectangle: Rounded Corners 36">
              <a:extLst>
                <a:ext uri="{FF2B5EF4-FFF2-40B4-BE49-F238E27FC236}">
                  <a16:creationId xmlns:a16="http://schemas.microsoft.com/office/drawing/2014/main" id="{846B7CF3-EDBD-4B99-2F2A-31EB5F9C5AE8}"/>
                </a:ext>
              </a:extLst>
            </p:cNvPr>
            <p:cNvSpPr/>
            <p:nvPr/>
          </p:nvSpPr>
          <p:spPr>
            <a:xfrm>
              <a:off x="1400647" y="1803943"/>
              <a:ext cx="733225" cy="318637"/>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EE1336E6-85F5-0A8C-6333-DC3F25311F74}"/>
                </a:ext>
              </a:extLst>
            </p:cNvPr>
            <p:cNvSpPr/>
            <p:nvPr/>
          </p:nvSpPr>
          <p:spPr>
            <a:xfrm>
              <a:off x="1649654" y="2407335"/>
              <a:ext cx="733225" cy="318637"/>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AE106DA9-2C85-767C-55D9-9672B337BB22}"/>
                </a:ext>
              </a:extLst>
            </p:cNvPr>
            <p:cNvSpPr/>
            <p:nvPr/>
          </p:nvSpPr>
          <p:spPr>
            <a:xfrm>
              <a:off x="2943531" y="2056496"/>
              <a:ext cx="542498" cy="401977"/>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A299B98C-FAC7-DA9C-00DB-819D1AE8E7B4}"/>
                </a:ext>
              </a:extLst>
            </p:cNvPr>
            <p:cNvCxnSpPr/>
            <p:nvPr/>
          </p:nvCxnSpPr>
          <p:spPr>
            <a:xfrm>
              <a:off x="3469430" y="2190590"/>
              <a:ext cx="759437"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4963F84D-2D63-EC51-17D9-B352C6A94A79}"/>
                </a:ext>
              </a:extLst>
            </p:cNvPr>
            <p:cNvPicPr>
              <a:picLocks noChangeAspect="1"/>
            </p:cNvPicPr>
            <p:nvPr/>
          </p:nvPicPr>
          <p:blipFill>
            <a:blip r:embed="rId5"/>
            <a:stretch>
              <a:fillRect/>
            </a:stretch>
          </p:blipFill>
          <p:spPr>
            <a:xfrm flipV="1">
              <a:off x="2131149" y="1958892"/>
              <a:ext cx="830691" cy="239318"/>
            </a:xfrm>
            <a:prstGeom prst="rect">
              <a:avLst/>
            </a:prstGeom>
          </p:spPr>
        </p:pic>
        <p:cxnSp>
          <p:nvCxnSpPr>
            <p:cNvPr id="1031" name="Straight Connector 1030">
              <a:extLst>
                <a:ext uri="{FF2B5EF4-FFF2-40B4-BE49-F238E27FC236}">
                  <a16:creationId xmlns:a16="http://schemas.microsoft.com/office/drawing/2014/main" id="{4A806E56-8209-AAE6-7BDF-7E84D32273E3}"/>
                </a:ext>
              </a:extLst>
            </p:cNvPr>
            <p:cNvCxnSpPr/>
            <p:nvPr/>
          </p:nvCxnSpPr>
          <p:spPr>
            <a:xfrm>
              <a:off x="4561735" y="2562683"/>
              <a:ext cx="759437"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33" name="Picture 1032">
              <a:extLst>
                <a:ext uri="{FF2B5EF4-FFF2-40B4-BE49-F238E27FC236}">
                  <a16:creationId xmlns:a16="http://schemas.microsoft.com/office/drawing/2014/main" id="{403700F3-D9E3-FDA0-6796-1B779C88E12E}"/>
                </a:ext>
              </a:extLst>
            </p:cNvPr>
            <p:cNvPicPr>
              <a:picLocks noChangeAspect="1"/>
            </p:cNvPicPr>
            <p:nvPr/>
          </p:nvPicPr>
          <p:blipFill>
            <a:blip r:embed="rId5"/>
            <a:stretch>
              <a:fillRect/>
            </a:stretch>
          </p:blipFill>
          <p:spPr>
            <a:xfrm flipV="1">
              <a:off x="4501974" y="2168017"/>
              <a:ext cx="830691" cy="239318"/>
            </a:xfrm>
            <a:prstGeom prst="rect">
              <a:avLst/>
            </a:prstGeom>
          </p:spPr>
        </p:pic>
        <p:sp>
          <p:nvSpPr>
            <p:cNvPr id="35" name="Rectangle: Rounded Corners 34">
              <a:extLst>
                <a:ext uri="{FF2B5EF4-FFF2-40B4-BE49-F238E27FC236}">
                  <a16:creationId xmlns:a16="http://schemas.microsoft.com/office/drawing/2014/main" id="{8389EA14-DE6C-B00D-62DD-7EC9237C35AA}"/>
                </a:ext>
              </a:extLst>
            </p:cNvPr>
            <p:cNvSpPr/>
            <p:nvPr/>
          </p:nvSpPr>
          <p:spPr>
            <a:xfrm>
              <a:off x="3988105" y="2058499"/>
              <a:ext cx="573630" cy="239318"/>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B272BBE0-E3AB-A20A-C209-254D779DC3C6}"/>
                </a:ext>
              </a:extLst>
            </p:cNvPr>
            <p:cNvSpPr/>
            <p:nvPr/>
          </p:nvSpPr>
          <p:spPr>
            <a:xfrm>
              <a:off x="4098311" y="2440732"/>
              <a:ext cx="542498" cy="239318"/>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F05D4DC8-E9BD-7BA5-296B-4A05B36FB5E5}"/>
                </a:ext>
              </a:extLst>
            </p:cNvPr>
            <p:cNvSpPr/>
            <p:nvPr/>
          </p:nvSpPr>
          <p:spPr>
            <a:xfrm>
              <a:off x="5232559" y="2284021"/>
              <a:ext cx="542498" cy="401977"/>
            </a:xfrm>
            <a:prstGeom prst="roundRect">
              <a:avLst/>
            </a:prstGeom>
            <a:solidFill>
              <a:schemeClr val="bg1"/>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97" name="Picture 1096">
            <a:extLst>
              <a:ext uri="{FF2B5EF4-FFF2-40B4-BE49-F238E27FC236}">
                <a16:creationId xmlns:a16="http://schemas.microsoft.com/office/drawing/2014/main" id="{92662E83-94A8-7E66-BEAF-7387732CDEBB}"/>
              </a:ext>
            </a:extLst>
          </p:cNvPr>
          <p:cNvPicPr>
            <a:picLocks noChangeAspect="1"/>
          </p:cNvPicPr>
          <p:nvPr/>
        </p:nvPicPr>
        <p:blipFill rotWithShape="1">
          <a:blip r:embed="rId6"/>
          <a:srcRect t="17393" r="13662" b="19996"/>
          <a:stretch/>
        </p:blipFill>
        <p:spPr>
          <a:xfrm>
            <a:off x="13087654" y="3236954"/>
            <a:ext cx="750358" cy="444835"/>
          </a:xfrm>
          <a:prstGeom prst="rect">
            <a:avLst/>
          </a:prstGeom>
        </p:spPr>
      </p:pic>
      <p:grpSp>
        <p:nvGrpSpPr>
          <p:cNvPr id="1135" name="Group 1134">
            <a:extLst>
              <a:ext uri="{FF2B5EF4-FFF2-40B4-BE49-F238E27FC236}">
                <a16:creationId xmlns:a16="http://schemas.microsoft.com/office/drawing/2014/main" id="{D5026C8C-0931-D75C-0A61-7BAA46110FE2}"/>
              </a:ext>
            </a:extLst>
          </p:cNvPr>
          <p:cNvGrpSpPr/>
          <p:nvPr/>
        </p:nvGrpSpPr>
        <p:grpSpPr>
          <a:xfrm>
            <a:off x="-2484207" y="945825"/>
            <a:ext cx="845762" cy="1050179"/>
            <a:chOff x="1140417" y="2711014"/>
            <a:chExt cx="285694" cy="354745"/>
          </a:xfrm>
        </p:grpSpPr>
        <p:sp>
          <p:nvSpPr>
            <p:cNvPr id="1136" name="Rectangle 1135">
              <a:extLst>
                <a:ext uri="{FF2B5EF4-FFF2-40B4-BE49-F238E27FC236}">
                  <a16:creationId xmlns:a16="http://schemas.microsoft.com/office/drawing/2014/main" id="{F5A9ACC3-AE62-1A8B-EE67-D680E3B9E8E6}"/>
                </a:ext>
              </a:extLst>
            </p:cNvPr>
            <p:cNvSpPr/>
            <p:nvPr/>
          </p:nvSpPr>
          <p:spPr>
            <a:xfrm>
              <a:off x="1140417" y="2711014"/>
              <a:ext cx="285694" cy="354745"/>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Rectangle 1136">
              <a:extLst>
                <a:ext uri="{FF2B5EF4-FFF2-40B4-BE49-F238E27FC236}">
                  <a16:creationId xmlns:a16="http://schemas.microsoft.com/office/drawing/2014/main" id="{E5B057B7-0012-8C85-5594-F522BD9CF6BC}"/>
                </a:ext>
              </a:extLst>
            </p:cNvPr>
            <p:cNvSpPr/>
            <p:nvPr/>
          </p:nvSpPr>
          <p:spPr>
            <a:xfrm>
              <a:off x="1165274" y="2733618"/>
              <a:ext cx="234571" cy="77373"/>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1" name="Group 1140">
            <a:extLst>
              <a:ext uri="{FF2B5EF4-FFF2-40B4-BE49-F238E27FC236}">
                <a16:creationId xmlns:a16="http://schemas.microsoft.com/office/drawing/2014/main" id="{9AEBF478-7120-FD2C-2475-1AC4227800AF}"/>
              </a:ext>
            </a:extLst>
          </p:cNvPr>
          <p:cNvGrpSpPr/>
          <p:nvPr/>
        </p:nvGrpSpPr>
        <p:grpSpPr>
          <a:xfrm>
            <a:off x="-1560688" y="947623"/>
            <a:ext cx="845762" cy="1050179"/>
            <a:chOff x="1140417" y="2711014"/>
            <a:chExt cx="285694" cy="354745"/>
          </a:xfrm>
        </p:grpSpPr>
        <p:sp>
          <p:nvSpPr>
            <p:cNvPr id="1142" name="Rectangle 1141">
              <a:extLst>
                <a:ext uri="{FF2B5EF4-FFF2-40B4-BE49-F238E27FC236}">
                  <a16:creationId xmlns:a16="http://schemas.microsoft.com/office/drawing/2014/main" id="{FEAE8028-ABC1-0C43-3E62-FC513F15520A}"/>
                </a:ext>
              </a:extLst>
            </p:cNvPr>
            <p:cNvSpPr/>
            <p:nvPr/>
          </p:nvSpPr>
          <p:spPr>
            <a:xfrm>
              <a:off x="1140417" y="2711014"/>
              <a:ext cx="285694" cy="354745"/>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Rectangle 1142">
              <a:extLst>
                <a:ext uri="{FF2B5EF4-FFF2-40B4-BE49-F238E27FC236}">
                  <a16:creationId xmlns:a16="http://schemas.microsoft.com/office/drawing/2014/main" id="{E3478B0C-AE19-A019-1DD5-6108617A26D3}"/>
                </a:ext>
              </a:extLst>
            </p:cNvPr>
            <p:cNvSpPr/>
            <p:nvPr/>
          </p:nvSpPr>
          <p:spPr>
            <a:xfrm>
              <a:off x="1165274" y="2733618"/>
              <a:ext cx="234571" cy="77373"/>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65" name="Picture 1164">
            <a:extLst>
              <a:ext uri="{FF2B5EF4-FFF2-40B4-BE49-F238E27FC236}">
                <a16:creationId xmlns:a16="http://schemas.microsoft.com/office/drawing/2014/main" id="{748D93B6-51E4-3361-74CC-EE4338AC0B75}"/>
              </a:ext>
            </a:extLst>
          </p:cNvPr>
          <p:cNvPicPr>
            <a:picLocks noChangeAspect="1"/>
          </p:cNvPicPr>
          <p:nvPr/>
        </p:nvPicPr>
        <p:blipFill>
          <a:blip r:embed="rId7"/>
          <a:stretch>
            <a:fillRect/>
          </a:stretch>
        </p:blipFill>
        <p:spPr>
          <a:xfrm>
            <a:off x="12487155" y="6577677"/>
            <a:ext cx="1838325" cy="876300"/>
          </a:xfrm>
          <a:prstGeom prst="rect">
            <a:avLst/>
          </a:prstGeom>
        </p:spPr>
      </p:pic>
      <p:sp>
        <p:nvSpPr>
          <p:cNvPr id="1166" name="Rectangle 1165">
            <a:extLst>
              <a:ext uri="{FF2B5EF4-FFF2-40B4-BE49-F238E27FC236}">
                <a16:creationId xmlns:a16="http://schemas.microsoft.com/office/drawing/2014/main" id="{6251B396-DB53-5BFA-64A6-52CBF36AE55A}"/>
              </a:ext>
            </a:extLst>
          </p:cNvPr>
          <p:cNvSpPr/>
          <p:nvPr/>
        </p:nvSpPr>
        <p:spPr>
          <a:xfrm>
            <a:off x="12786148" y="141768"/>
            <a:ext cx="13716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0" name="Group 1159">
            <a:extLst>
              <a:ext uri="{FF2B5EF4-FFF2-40B4-BE49-F238E27FC236}">
                <a16:creationId xmlns:a16="http://schemas.microsoft.com/office/drawing/2014/main" id="{562D3EA9-3628-11F4-146E-276D450965F5}"/>
              </a:ext>
            </a:extLst>
          </p:cNvPr>
          <p:cNvGrpSpPr/>
          <p:nvPr/>
        </p:nvGrpSpPr>
        <p:grpSpPr>
          <a:xfrm>
            <a:off x="12826129" y="1705133"/>
            <a:ext cx="1267414" cy="1102937"/>
            <a:chOff x="184712" y="5027665"/>
            <a:chExt cx="1267414" cy="1102937"/>
          </a:xfrm>
        </p:grpSpPr>
        <p:sp>
          <p:nvSpPr>
            <p:cNvPr id="1127" name="Rectangle 1126">
              <a:extLst>
                <a:ext uri="{FF2B5EF4-FFF2-40B4-BE49-F238E27FC236}">
                  <a16:creationId xmlns:a16="http://schemas.microsoft.com/office/drawing/2014/main" id="{3DC6A05B-7075-B860-2A1A-9089B79C4258}"/>
                </a:ext>
              </a:extLst>
            </p:cNvPr>
            <p:cNvSpPr/>
            <p:nvPr/>
          </p:nvSpPr>
          <p:spPr>
            <a:xfrm>
              <a:off x="398584" y="5027665"/>
              <a:ext cx="845762" cy="105017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Rectangle 1127">
              <a:extLst>
                <a:ext uri="{FF2B5EF4-FFF2-40B4-BE49-F238E27FC236}">
                  <a16:creationId xmlns:a16="http://schemas.microsoft.com/office/drawing/2014/main" id="{CB251CEA-F38D-3931-85C8-C1C237C2723B}"/>
                </a:ext>
              </a:extLst>
            </p:cNvPr>
            <p:cNvSpPr/>
            <p:nvPr/>
          </p:nvSpPr>
          <p:spPr>
            <a:xfrm>
              <a:off x="474256" y="5091442"/>
              <a:ext cx="694419" cy="222694"/>
            </a:xfrm>
            <a:prstGeom prst="rect">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40" name="Group 1139">
              <a:extLst>
                <a:ext uri="{FF2B5EF4-FFF2-40B4-BE49-F238E27FC236}">
                  <a16:creationId xmlns:a16="http://schemas.microsoft.com/office/drawing/2014/main" id="{7DC224FF-75FD-0BBF-AD8E-F6F33D7470E2}"/>
                </a:ext>
              </a:extLst>
            </p:cNvPr>
            <p:cNvGrpSpPr/>
            <p:nvPr/>
          </p:nvGrpSpPr>
          <p:grpSpPr>
            <a:xfrm>
              <a:off x="184712" y="5684705"/>
              <a:ext cx="1198343" cy="445897"/>
              <a:chOff x="206742" y="5470222"/>
              <a:chExt cx="1198343" cy="445897"/>
            </a:xfrm>
          </p:grpSpPr>
          <p:pic>
            <p:nvPicPr>
              <p:cNvPr id="1122" name="Graphic 1121" descr="Arrow: Straight with solid fill">
                <a:extLst>
                  <a:ext uri="{FF2B5EF4-FFF2-40B4-BE49-F238E27FC236}">
                    <a16:creationId xmlns:a16="http://schemas.microsoft.com/office/drawing/2014/main" id="{1B0DE636-7524-45BD-ADE7-3703F90B7C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620347" y="5546478"/>
                <a:ext cx="333169" cy="333169"/>
              </a:xfrm>
              <a:prstGeom prst="rect">
                <a:avLst/>
              </a:prstGeom>
            </p:spPr>
          </p:pic>
          <p:pic>
            <p:nvPicPr>
              <p:cNvPr id="1129" name="Picture 38" descr="Bank Icon Vector Art, Icons, and Graphics for Free Download">
                <a:extLst>
                  <a:ext uri="{FF2B5EF4-FFF2-40B4-BE49-F238E27FC236}">
                    <a16:creationId xmlns:a16="http://schemas.microsoft.com/office/drawing/2014/main" id="{F73E6A97-9664-45DA-4DB8-5CE96BBC905C}"/>
                  </a:ext>
                </a:extLst>
              </p:cNvPr>
              <p:cNvPicPr>
                <a:picLocks noChangeAspect="1" noChangeArrowheads="1"/>
              </p:cNvPicPr>
              <p:nvPr/>
            </p:nvPicPr>
            <p:blipFill rotWithShape="1">
              <a:blip r:embed="rId10">
                <a:clrChange>
                  <a:clrFrom>
                    <a:srgbClr val="F3F5F4"/>
                  </a:clrFrom>
                  <a:clrTo>
                    <a:srgbClr val="F3F5F4">
                      <a:alpha val="0"/>
                    </a:srgbClr>
                  </a:clrTo>
                </a:clrChange>
                <a:extLst>
                  <a:ext uri="{28A0092B-C50C-407E-A947-70E740481C1C}">
                    <a14:useLocalDpi xmlns:a14="http://schemas.microsoft.com/office/drawing/2010/main" val="0"/>
                  </a:ext>
                </a:extLst>
              </a:blip>
              <a:srcRect l="19170" t="18667" r="18772" b="19128"/>
              <a:stretch/>
            </p:blipFill>
            <p:spPr bwMode="auto">
              <a:xfrm>
                <a:off x="206742" y="5470222"/>
                <a:ext cx="444837" cy="445897"/>
              </a:xfrm>
              <a:prstGeom prst="rect">
                <a:avLst/>
              </a:prstGeom>
              <a:noFill/>
              <a:extLst>
                <a:ext uri="{909E8E84-426E-40DD-AFC4-6F175D3DCCD1}">
                  <a14:hiddenFill xmlns:a14="http://schemas.microsoft.com/office/drawing/2010/main">
                    <a:solidFill>
                      <a:srgbClr val="FFFFFF"/>
                    </a:solidFill>
                  </a14:hiddenFill>
                </a:ext>
              </a:extLst>
            </p:spPr>
          </p:pic>
          <p:pic>
            <p:nvPicPr>
              <p:cNvPr id="1131" name="Picture 1130">
                <a:extLst>
                  <a:ext uri="{FF2B5EF4-FFF2-40B4-BE49-F238E27FC236}">
                    <a16:creationId xmlns:a16="http://schemas.microsoft.com/office/drawing/2014/main" id="{33F0DD8C-C92D-8BDF-1E61-1374AF04E5C9}"/>
                  </a:ext>
                </a:extLst>
              </p:cNvPr>
              <p:cNvPicPr>
                <a:picLocks noChangeAspect="1"/>
              </p:cNvPicPr>
              <p:nvPr/>
            </p:nvPicPr>
            <p:blipFill>
              <a:blip r:embed="rId11"/>
              <a:stretch>
                <a:fillRect/>
              </a:stretch>
            </p:blipFill>
            <p:spPr>
              <a:xfrm>
                <a:off x="946529" y="5510006"/>
                <a:ext cx="458556" cy="333169"/>
              </a:xfrm>
              <a:prstGeom prst="rect">
                <a:avLst/>
              </a:prstGeom>
            </p:spPr>
          </p:pic>
        </p:grpSp>
        <p:sp>
          <p:nvSpPr>
            <p:cNvPr id="1157" name="TextBox 1156">
              <a:extLst>
                <a:ext uri="{FF2B5EF4-FFF2-40B4-BE49-F238E27FC236}">
                  <a16:creationId xmlns:a16="http://schemas.microsoft.com/office/drawing/2014/main" id="{A6ED8FEA-7C61-F034-E986-F8F1CD2E86B1}"/>
                </a:ext>
              </a:extLst>
            </p:cNvPr>
            <p:cNvSpPr txBox="1"/>
            <p:nvPr/>
          </p:nvSpPr>
          <p:spPr>
            <a:xfrm rot="21238763">
              <a:off x="225045" y="5319281"/>
              <a:ext cx="1227081" cy="307777"/>
            </a:xfrm>
            <a:prstGeom prst="rect">
              <a:avLst/>
            </a:prstGeom>
            <a:solidFill>
              <a:schemeClr val="bg1"/>
            </a:solidFill>
            <a:ln w="9525">
              <a:solidFill>
                <a:srgbClr val="C00000"/>
              </a:solidFill>
            </a:ln>
          </p:spPr>
          <p:txBody>
            <a:bodyPr wrap="square" rtlCol="0">
              <a:spAutoFit/>
            </a:bodyPr>
            <a:lstStyle/>
            <a:p>
              <a:r>
                <a:rPr lang="en-US" sz="1400" b="0" i="0" dirty="0">
                  <a:solidFill>
                    <a:srgbClr val="C00000"/>
                  </a:solidFill>
                  <a:effectLst/>
                  <a:latin typeface="Copperplate Gothic Bold" panose="020E0705020206020404" pitchFamily="34" charset="0"/>
                </a:rPr>
                <a:t>Mortgage</a:t>
              </a:r>
              <a:endParaRPr lang="en-US" sz="1400" dirty="0">
                <a:solidFill>
                  <a:srgbClr val="C00000"/>
                </a:solidFill>
                <a:latin typeface="Copperplate Gothic Bold" panose="020E0705020206020404" pitchFamily="34" charset="0"/>
              </a:endParaRPr>
            </a:p>
          </p:txBody>
        </p:sp>
      </p:grpSp>
      <p:grpSp>
        <p:nvGrpSpPr>
          <p:cNvPr id="1159" name="Group 1158">
            <a:extLst>
              <a:ext uri="{FF2B5EF4-FFF2-40B4-BE49-F238E27FC236}">
                <a16:creationId xmlns:a16="http://schemas.microsoft.com/office/drawing/2014/main" id="{02AB64AE-1B73-EFA6-5CDC-E41152E4DE55}"/>
              </a:ext>
            </a:extLst>
          </p:cNvPr>
          <p:cNvGrpSpPr/>
          <p:nvPr/>
        </p:nvGrpSpPr>
        <p:grpSpPr>
          <a:xfrm>
            <a:off x="12865203" y="277635"/>
            <a:ext cx="1213491" cy="1099867"/>
            <a:chOff x="2623646" y="4660165"/>
            <a:chExt cx="1213491" cy="1099867"/>
          </a:xfrm>
        </p:grpSpPr>
        <p:grpSp>
          <p:nvGrpSpPr>
            <p:cNvPr id="1114" name="Group 1113">
              <a:extLst>
                <a:ext uri="{FF2B5EF4-FFF2-40B4-BE49-F238E27FC236}">
                  <a16:creationId xmlns:a16="http://schemas.microsoft.com/office/drawing/2014/main" id="{5864ADCD-63BE-35E7-4109-E865C839ACFE}"/>
                </a:ext>
              </a:extLst>
            </p:cNvPr>
            <p:cNvGrpSpPr/>
            <p:nvPr/>
          </p:nvGrpSpPr>
          <p:grpSpPr>
            <a:xfrm>
              <a:off x="2774819" y="4660165"/>
              <a:ext cx="845762" cy="1050179"/>
              <a:chOff x="1702542" y="3748123"/>
              <a:chExt cx="285694" cy="354745"/>
            </a:xfrm>
          </p:grpSpPr>
          <p:sp>
            <p:nvSpPr>
              <p:cNvPr id="1112" name="Rectangle 1111">
                <a:extLst>
                  <a:ext uri="{FF2B5EF4-FFF2-40B4-BE49-F238E27FC236}">
                    <a16:creationId xmlns:a16="http://schemas.microsoft.com/office/drawing/2014/main" id="{40305CE2-250C-63E9-E04B-12678B55F2B6}"/>
                  </a:ext>
                </a:extLst>
              </p:cNvPr>
              <p:cNvSpPr/>
              <p:nvPr/>
            </p:nvSpPr>
            <p:spPr>
              <a:xfrm>
                <a:off x="1702542" y="3748123"/>
                <a:ext cx="285694" cy="354745"/>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Rectangle 1112">
                <a:extLst>
                  <a:ext uri="{FF2B5EF4-FFF2-40B4-BE49-F238E27FC236}">
                    <a16:creationId xmlns:a16="http://schemas.microsoft.com/office/drawing/2014/main" id="{9A6477DD-0B84-F7FE-BFE1-984DAEF40797}"/>
                  </a:ext>
                </a:extLst>
              </p:cNvPr>
              <p:cNvSpPr/>
              <p:nvPr/>
            </p:nvSpPr>
            <p:spPr>
              <a:xfrm>
                <a:off x="1727399" y="3770727"/>
                <a:ext cx="234571" cy="77373"/>
              </a:xfrm>
              <a:prstGeom prst="rect">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3" name="Group 1132">
              <a:extLst>
                <a:ext uri="{FF2B5EF4-FFF2-40B4-BE49-F238E27FC236}">
                  <a16:creationId xmlns:a16="http://schemas.microsoft.com/office/drawing/2014/main" id="{7D3AA961-9B38-958B-E3DC-07449D0451AD}"/>
                </a:ext>
              </a:extLst>
            </p:cNvPr>
            <p:cNvGrpSpPr/>
            <p:nvPr/>
          </p:nvGrpSpPr>
          <p:grpSpPr>
            <a:xfrm>
              <a:off x="2623646" y="5314135"/>
              <a:ext cx="1213491" cy="445897"/>
              <a:chOff x="2566657" y="5101547"/>
              <a:chExt cx="1213491" cy="445897"/>
            </a:xfrm>
          </p:grpSpPr>
          <p:pic>
            <p:nvPicPr>
              <p:cNvPr id="1116" name="Picture 38" descr="Bank Icon Vector Art, Icons, and Graphics for Free Download">
                <a:extLst>
                  <a:ext uri="{FF2B5EF4-FFF2-40B4-BE49-F238E27FC236}">
                    <a16:creationId xmlns:a16="http://schemas.microsoft.com/office/drawing/2014/main" id="{86514884-ECE3-AE19-6EFC-F02E33C197CF}"/>
                  </a:ext>
                </a:extLst>
              </p:cNvPr>
              <p:cNvPicPr>
                <a:picLocks noChangeAspect="1" noChangeArrowheads="1"/>
              </p:cNvPicPr>
              <p:nvPr/>
            </p:nvPicPr>
            <p:blipFill rotWithShape="1">
              <a:blip r:embed="rId10">
                <a:clrChange>
                  <a:clrFrom>
                    <a:srgbClr val="F3F5F4"/>
                  </a:clrFrom>
                  <a:clrTo>
                    <a:srgbClr val="F3F5F4">
                      <a:alpha val="0"/>
                    </a:srgbClr>
                  </a:clrTo>
                </a:clrChange>
                <a:extLst>
                  <a:ext uri="{28A0092B-C50C-407E-A947-70E740481C1C}">
                    <a14:useLocalDpi xmlns:a14="http://schemas.microsoft.com/office/drawing/2010/main" val="0"/>
                  </a:ext>
                </a:extLst>
              </a:blip>
              <a:srcRect l="19170" t="18667" r="18772" b="19128"/>
              <a:stretch/>
            </p:blipFill>
            <p:spPr bwMode="auto">
              <a:xfrm>
                <a:off x="3335311" y="5101547"/>
                <a:ext cx="444837" cy="445897"/>
              </a:xfrm>
              <a:prstGeom prst="rect">
                <a:avLst/>
              </a:prstGeom>
              <a:noFill/>
              <a:extLst>
                <a:ext uri="{909E8E84-426E-40DD-AFC4-6F175D3DCCD1}">
                  <a14:hiddenFill xmlns:a14="http://schemas.microsoft.com/office/drawing/2010/main">
                    <a:solidFill>
                      <a:srgbClr val="FFFFFF"/>
                    </a:solidFill>
                  </a14:hiddenFill>
                </a:ext>
              </a:extLst>
            </p:spPr>
          </p:pic>
          <p:pic>
            <p:nvPicPr>
              <p:cNvPr id="1125" name="Picture 1124">
                <a:extLst>
                  <a:ext uri="{FF2B5EF4-FFF2-40B4-BE49-F238E27FC236}">
                    <a16:creationId xmlns:a16="http://schemas.microsoft.com/office/drawing/2014/main" id="{45FDEB78-C02A-6E17-61A0-8423D73D9A8A}"/>
                  </a:ext>
                </a:extLst>
              </p:cNvPr>
              <p:cNvPicPr>
                <a:picLocks noChangeAspect="1"/>
              </p:cNvPicPr>
              <p:nvPr/>
            </p:nvPicPr>
            <p:blipFill>
              <a:blip r:embed="rId11"/>
              <a:stretch>
                <a:fillRect/>
              </a:stretch>
            </p:blipFill>
            <p:spPr>
              <a:xfrm>
                <a:off x="2566657" y="5157911"/>
                <a:ext cx="458556" cy="333169"/>
              </a:xfrm>
              <a:prstGeom prst="rect">
                <a:avLst/>
              </a:prstGeom>
            </p:spPr>
          </p:pic>
          <p:pic>
            <p:nvPicPr>
              <p:cNvPr id="1130" name="Graphic 1129" descr="Arrow: Straight with solid fill">
                <a:extLst>
                  <a:ext uri="{FF2B5EF4-FFF2-40B4-BE49-F238E27FC236}">
                    <a16:creationId xmlns:a16="http://schemas.microsoft.com/office/drawing/2014/main" id="{9087FB97-FAB4-BABE-14C6-6EBC73BD2C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3028328" y="5174274"/>
                <a:ext cx="333169" cy="333169"/>
              </a:xfrm>
              <a:prstGeom prst="rect">
                <a:avLst/>
              </a:prstGeom>
            </p:spPr>
          </p:pic>
        </p:grpSp>
        <p:sp>
          <p:nvSpPr>
            <p:cNvPr id="1158" name="TextBox 1157">
              <a:extLst>
                <a:ext uri="{FF2B5EF4-FFF2-40B4-BE49-F238E27FC236}">
                  <a16:creationId xmlns:a16="http://schemas.microsoft.com/office/drawing/2014/main" id="{AFA7BE34-317C-84EA-A71C-C0520766E2EB}"/>
                </a:ext>
              </a:extLst>
            </p:cNvPr>
            <p:cNvSpPr txBox="1"/>
            <p:nvPr/>
          </p:nvSpPr>
          <p:spPr>
            <a:xfrm rot="21344520">
              <a:off x="2663515" y="4973038"/>
              <a:ext cx="1060609" cy="338554"/>
            </a:xfrm>
            <a:prstGeom prst="rect">
              <a:avLst/>
            </a:prstGeom>
            <a:solidFill>
              <a:schemeClr val="bg1"/>
            </a:solidFill>
            <a:ln w="9525">
              <a:solidFill>
                <a:schemeClr val="accent6">
                  <a:lumMod val="50000"/>
                </a:schemeClr>
              </a:solidFill>
            </a:ln>
          </p:spPr>
          <p:txBody>
            <a:bodyPr wrap="square" rtlCol="0">
              <a:spAutoFit/>
            </a:bodyPr>
            <a:lstStyle>
              <a:defPPr>
                <a:defRPr lang="en-US"/>
              </a:defPPr>
              <a:lvl1pPr>
                <a:defRPr sz="1400" b="0" i="0">
                  <a:solidFill>
                    <a:srgbClr val="C00000"/>
                  </a:solidFill>
                  <a:effectLst/>
                  <a:latin typeface="Copperplate Gothic Bold" panose="020E0705020206020404" pitchFamily="34" charset="0"/>
                </a:defRPr>
              </a:lvl1pPr>
            </a:lstStyle>
            <a:p>
              <a:r>
                <a:rPr lang="en-US" sz="1600" dirty="0">
                  <a:solidFill>
                    <a:schemeClr val="accent6">
                      <a:lumMod val="50000"/>
                    </a:schemeClr>
                  </a:solidFill>
                </a:rPr>
                <a:t>Redeem</a:t>
              </a:r>
            </a:p>
          </p:txBody>
        </p:sp>
      </p:grpSp>
      <p:sp>
        <p:nvSpPr>
          <p:cNvPr id="1168" name="Rectangle 1167">
            <a:extLst>
              <a:ext uri="{FF2B5EF4-FFF2-40B4-BE49-F238E27FC236}">
                <a16:creationId xmlns:a16="http://schemas.microsoft.com/office/drawing/2014/main" id="{72373F92-60AF-334A-E7A2-81A0E1284AF8}"/>
              </a:ext>
            </a:extLst>
          </p:cNvPr>
          <p:cNvSpPr/>
          <p:nvPr/>
        </p:nvSpPr>
        <p:spPr>
          <a:xfrm>
            <a:off x="13016376" y="4090416"/>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6" name="Picture 1095">
            <a:extLst>
              <a:ext uri="{FF2B5EF4-FFF2-40B4-BE49-F238E27FC236}">
                <a16:creationId xmlns:a16="http://schemas.microsoft.com/office/drawing/2014/main" id="{713EB738-BF0C-084E-6F45-961C095F685F}"/>
              </a:ext>
            </a:extLst>
          </p:cNvPr>
          <p:cNvPicPr>
            <a:picLocks noChangeAspect="1"/>
          </p:cNvPicPr>
          <p:nvPr/>
        </p:nvPicPr>
        <p:blipFill rotWithShape="1">
          <a:blip r:embed="rId12"/>
          <a:srcRect l="1437" t="16114" r="14063" b="18819"/>
          <a:stretch/>
        </p:blipFill>
        <p:spPr>
          <a:xfrm>
            <a:off x="13126288" y="4325199"/>
            <a:ext cx="694577" cy="444835"/>
          </a:xfrm>
          <a:prstGeom prst="rect">
            <a:avLst/>
          </a:prstGeom>
        </p:spPr>
      </p:pic>
      <p:sp>
        <p:nvSpPr>
          <p:cNvPr id="1170" name="Rectangle 1169">
            <a:extLst>
              <a:ext uri="{FF2B5EF4-FFF2-40B4-BE49-F238E27FC236}">
                <a16:creationId xmlns:a16="http://schemas.microsoft.com/office/drawing/2014/main" id="{AE64831B-0E89-7953-0E2F-B0BD3C2096B5}"/>
              </a:ext>
            </a:extLst>
          </p:cNvPr>
          <p:cNvSpPr/>
          <p:nvPr/>
        </p:nvSpPr>
        <p:spPr>
          <a:xfrm>
            <a:off x="12786148" y="5116464"/>
            <a:ext cx="13716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1" name="Group 1170">
            <a:extLst>
              <a:ext uri="{FF2B5EF4-FFF2-40B4-BE49-F238E27FC236}">
                <a16:creationId xmlns:a16="http://schemas.microsoft.com/office/drawing/2014/main" id="{E628F10B-1A59-9951-5B63-52B3B6705C22}"/>
              </a:ext>
            </a:extLst>
          </p:cNvPr>
          <p:cNvGrpSpPr/>
          <p:nvPr/>
        </p:nvGrpSpPr>
        <p:grpSpPr>
          <a:xfrm>
            <a:off x="12879376" y="5276205"/>
            <a:ext cx="1185144" cy="1052118"/>
            <a:chOff x="12893550" y="5263299"/>
            <a:chExt cx="1185144" cy="1052118"/>
          </a:xfrm>
        </p:grpSpPr>
        <p:pic>
          <p:nvPicPr>
            <p:cNvPr id="1111" name="Picture 1110">
              <a:extLst>
                <a:ext uri="{FF2B5EF4-FFF2-40B4-BE49-F238E27FC236}">
                  <a16:creationId xmlns:a16="http://schemas.microsoft.com/office/drawing/2014/main" id="{011B91C6-02AC-90A5-D470-A1235DFB3E27}"/>
                </a:ext>
              </a:extLst>
            </p:cNvPr>
            <p:cNvPicPr>
              <a:picLocks noChangeAspect="1"/>
            </p:cNvPicPr>
            <p:nvPr/>
          </p:nvPicPr>
          <p:blipFill>
            <a:blip r:embed="rId13"/>
            <a:stretch>
              <a:fillRect/>
            </a:stretch>
          </p:blipFill>
          <p:spPr>
            <a:xfrm>
              <a:off x="12893550" y="5263299"/>
              <a:ext cx="1185144" cy="1052118"/>
            </a:xfrm>
            <a:prstGeom prst="rect">
              <a:avLst/>
            </a:prstGeom>
          </p:spPr>
        </p:pic>
        <p:pic>
          <p:nvPicPr>
            <p:cNvPr id="1120" name="Picture 44" descr="Free Cash Money SVG, PNG Icon, Symbol. Download Image.">
              <a:extLst>
                <a:ext uri="{FF2B5EF4-FFF2-40B4-BE49-F238E27FC236}">
                  <a16:creationId xmlns:a16="http://schemas.microsoft.com/office/drawing/2014/main" id="{C6C2A9C2-6BAD-EAAB-4DC2-3366BD0DEB1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2287" t="47909" r="5985" b="13121"/>
            <a:stretch/>
          </p:blipFill>
          <p:spPr bwMode="auto">
            <a:xfrm rot="20824011">
              <a:off x="13015731" y="5972404"/>
              <a:ext cx="305358" cy="145605"/>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44" descr="Free Cash Money SVG, PNG Icon, Symbol. Download Image.">
              <a:extLst>
                <a:ext uri="{FF2B5EF4-FFF2-40B4-BE49-F238E27FC236}">
                  <a16:creationId xmlns:a16="http://schemas.microsoft.com/office/drawing/2014/main" id="{21B9CBB0-5FD6-B839-A7B5-0F2BBAC5705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2287" t="47909" r="5985" b="13121"/>
            <a:stretch/>
          </p:blipFill>
          <p:spPr bwMode="auto">
            <a:xfrm>
              <a:off x="13039361" y="6029692"/>
              <a:ext cx="305358" cy="145605"/>
            </a:xfrm>
            <a:prstGeom prst="rect">
              <a:avLst/>
            </a:prstGeom>
            <a:noFill/>
            <a:extLst>
              <a:ext uri="{909E8E84-426E-40DD-AFC4-6F175D3DCCD1}">
                <a14:hiddenFill xmlns:a14="http://schemas.microsoft.com/office/drawing/2010/main">
                  <a:solidFill>
                    <a:srgbClr val="FFFFFF"/>
                  </a:solidFill>
                </a14:hiddenFill>
              </a:ext>
            </a:extLst>
          </p:spPr>
        </p:pic>
      </p:grpSp>
      <p:sp>
        <p:nvSpPr>
          <p:cNvPr id="1172" name="Rectangle 1171">
            <a:extLst>
              <a:ext uri="{FF2B5EF4-FFF2-40B4-BE49-F238E27FC236}">
                <a16:creationId xmlns:a16="http://schemas.microsoft.com/office/drawing/2014/main" id="{54D15D28-90F2-F586-9028-B1920247A875}"/>
              </a:ext>
            </a:extLst>
          </p:cNvPr>
          <p:cNvSpPr/>
          <p:nvPr/>
        </p:nvSpPr>
        <p:spPr>
          <a:xfrm>
            <a:off x="11129813" y="5491693"/>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7" name="Picture 22" descr="bankruptcy Icon - Free PNG &amp; SVG 1074034 - Noun Project">
            <a:extLst>
              <a:ext uri="{FF2B5EF4-FFF2-40B4-BE49-F238E27FC236}">
                <a16:creationId xmlns:a16="http://schemas.microsoft.com/office/drawing/2014/main" id="{7949833E-4D8D-E20B-AF70-283D1C4F684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24654" y="2676484"/>
            <a:ext cx="758859" cy="758859"/>
          </a:xfrm>
          <a:prstGeom prst="rect">
            <a:avLst/>
          </a:prstGeom>
          <a:noFill/>
          <a:extLst>
            <a:ext uri="{909E8E84-426E-40DD-AFC4-6F175D3DCCD1}">
              <a14:hiddenFill xmlns:a14="http://schemas.microsoft.com/office/drawing/2010/main">
                <a:solidFill>
                  <a:srgbClr val="FFFFFF"/>
                </a:solidFill>
              </a14:hiddenFill>
            </a:ext>
          </a:extLst>
        </p:spPr>
      </p:pic>
      <p:pic>
        <p:nvPicPr>
          <p:cNvPr id="1173" name="Picture 50" descr="Boom Icons - Free SVG &amp; PNG Boom Images - Noun Project">
            <a:extLst>
              <a:ext uri="{FF2B5EF4-FFF2-40B4-BE49-F238E27FC236}">
                <a16:creationId xmlns:a16="http://schemas.microsoft.com/office/drawing/2014/main" id="{8536691C-95D2-7035-826B-7BF8FD65A9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134391" y="3795351"/>
            <a:ext cx="910468" cy="9104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ynamo revit logo">
            <a:extLst>
              <a:ext uri="{FF2B5EF4-FFF2-40B4-BE49-F238E27FC236}">
                <a16:creationId xmlns:a16="http://schemas.microsoft.com/office/drawing/2014/main" id="{2614889A-6465-90F0-6899-3F5BBD554DF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06" y="16941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10;&#10;Description automatically generated">
            <a:extLst>
              <a:ext uri="{FF2B5EF4-FFF2-40B4-BE49-F238E27FC236}">
                <a16:creationId xmlns:a16="http://schemas.microsoft.com/office/drawing/2014/main" id="{B553019A-CF99-4D20-9884-4F9A8A4020A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023951" y="2348236"/>
            <a:ext cx="12128387" cy="4843596"/>
          </a:xfrm>
          <a:prstGeom prst="rect">
            <a:avLst/>
          </a:prstGeom>
        </p:spPr>
      </p:pic>
    </p:spTree>
    <p:extLst>
      <p:ext uri="{BB962C8B-B14F-4D97-AF65-F5344CB8AC3E}">
        <p14:creationId xmlns:p14="http://schemas.microsoft.com/office/powerpoint/2010/main" val="3220609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5611A1-539A-E2BC-EDEF-F7213D871BBF}"/>
              </a:ext>
            </a:extLst>
          </p:cNvPr>
          <p:cNvSpPr txBox="1"/>
          <p:nvPr/>
        </p:nvSpPr>
        <p:spPr>
          <a:xfrm>
            <a:off x="0" y="0"/>
            <a:ext cx="3711272" cy="646331"/>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F0545B7-BCFF-85B1-8DAB-3D342460B350}"/>
              </a:ext>
            </a:extLst>
          </p:cNvPr>
          <p:cNvSpPr txBox="1"/>
          <p:nvPr/>
        </p:nvSpPr>
        <p:spPr>
          <a:xfrm>
            <a:off x="0" y="323165"/>
            <a:ext cx="3069125" cy="584775"/>
          </a:xfrm>
          <a:prstGeom prst="rect">
            <a:avLst/>
          </a:prstGeom>
          <a:noFill/>
        </p:spPr>
        <p:txBody>
          <a:bodyPr wrap="square">
            <a:spAutoFit/>
          </a:bodyPr>
          <a:lstStyle/>
          <a:p>
            <a:pPr algn="l"/>
            <a:r>
              <a:rPr lang="en-US" sz="3200" b="1" i="0" dirty="0">
                <a:solidFill>
                  <a:srgbClr val="3B454E"/>
                </a:solidFill>
                <a:effectLst/>
                <a:latin typeface="gitbook-content-font"/>
              </a:rPr>
              <a:t>Data.Remember</a:t>
            </a:r>
          </a:p>
        </p:txBody>
      </p:sp>
      <p:pic>
        <p:nvPicPr>
          <p:cNvPr id="2" name="Content Placeholder 6">
            <a:extLst>
              <a:ext uri="{FF2B5EF4-FFF2-40B4-BE49-F238E27FC236}">
                <a16:creationId xmlns:a16="http://schemas.microsoft.com/office/drawing/2014/main" id="{D75E6AC0-7C58-D839-F293-1E92FF908421}"/>
              </a:ext>
            </a:extLst>
          </p:cNvPr>
          <p:cNvPicPr>
            <a:picLocks noChangeAspect="1"/>
          </p:cNvPicPr>
          <p:nvPr/>
        </p:nvPicPr>
        <p:blipFill>
          <a:blip r:embed="rId3"/>
          <a:stretch>
            <a:fillRect/>
          </a:stretch>
        </p:blipFill>
        <p:spPr>
          <a:xfrm>
            <a:off x="427939" y="3919452"/>
            <a:ext cx="3517119" cy="280490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CCA59104-508A-5385-EA99-1501AE376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315" y="1381940"/>
            <a:ext cx="11459746" cy="3151427"/>
          </a:xfrm>
          <a:prstGeom prst="rect">
            <a:avLst/>
          </a:prstGeom>
        </p:spPr>
      </p:pic>
      <p:pic>
        <p:nvPicPr>
          <p:cNvPr id="7" name="Picture 6">
            <a:extLst>
              <a:ext uri="{FF2B5EF4-FFF2-40B4-BE49-F238E27FC236}">
                <a16:creationId xmlns:a16="http://schemas.microsoft.com/office/drawing/2014/main" id="{E2A33F8C-2368-7657-3828-E97F722C3B83}"/>
              </a:ext>
            </a:extLst>
          </p:cNvPr>
          <p:cNvPicPr>
            <a:picLocks noChangeAspect="1"/>
          </p:cNvPicPr>
          <p:nvPr/>
        </p:nvPicPr>
        <p:blipFill>
          <a:blip r:embed="rId5"/>
          <a:stretch>
            <a:fillRect/>
          </a:stretch>
        </p:blipFill>
        <p:spPr>
          <a:xfrm>
            <a:off x="4337439" y="3945660"/>
            <a:ext cx="3517120" cy="2646632"/>
          </a:xfrm>
          <a:prstGeom prst="rect">
            <a:avLst/>
          </a:prstGeom>
        </p:spPr>
      </p:pic>
    </p:spTree>
    <p:extLst>
      <p:ext uri="{BB962C8B-B14F-4D97-AF65-F5344CB8AC3E}">
        <p14:creationId xmlns:p14="http://schemas.microsoft.com/office/powerpoint/2010/main" val="1690894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E6A7D6-AD19-8919-F530-E9F864426A26}"/>
              </a:ext>
            </a:extLst>
          </p:cNvPr>
          <p:cNvPicPr>
            <a:picLocks noChangeAspect="1"/>
          </p:cNvPicPr>
          <p:nvPr/>
        </p:nvPicPr>
        <p:blipFill>
          <a:blip r:embed="rId3"/>
          <a:stretch>
            <a:fillRect/>
          </a:stretch>
        </p:blipFill>
        <p:spPr>
          <a:xfrm>
            <a:off x="554025" y="1908048"/>
            <a:ext cx="5182796" cy="3876040"/>
          </a:xfrm>
          <a:prstGeom prst="rect">
            <a:avLst/>
          </a:prstGeom>
        </p:spPr>
      </p:pic>
      <p:pic>
        <p:nvPicPr>
          <p:cNvPr id="7" name="Picture 6">
            <a:extLst>
              <a:ext uri="{FF2B5EF4-FFF2-40B4-BE49-F238E27FC236}">
                <a16:creationId xmlns:a16="http://schemas.microsoft.com/office/drawing/2014/main" id="{4C0973F3-8CEF-FA48-1BFF-4BD2A964E448}"/>
              </a:ext>
            </a:extLst>
          </p:cNvPr>
          <p:cNvPicPr>
            <a:picLocks noChangeAspect="1"/>
          </p:cNvPicPr>
          <p:nvPr/>
        </p:nvPicPr>
        <p:blipFill>
          <a:blip r:embed="rId4"/>
          <a:stretch>
            <a:fillRect/>
          </a:stretch>
        </p:blipFill>
        <p:spPr>
          <a:xfrm>
            <a:off x="6096000" y="1900599"/>
            <a:ext cx="5151566" cy="3883489"/>
          </a:xfrm>
          <a:prstGeom prst="rect">
            <a:avLst/>
          </a:prstGeom>
          <a:ln w="12700">
            <a:solidFill>
              <a:schemeClr val="tx1"/>
            </a:solidFill>
          </a:ln>
        </p:spPr>
      </p:pic>
      <p:sp>
        <p:nvSpPr>
          <p:cNvPr id="8" name="TextBox 7">
            <a:extLst>
              <a:ext uri="{FF2B5EF4-FFF2-40B4-BE49-F238E27FC236}">
                <a16:creationId xmlns:a16="http://schemas.microsoft.com/office/drawing/2014/main" id="{FD2CCFD6-3690-3473-E833-75575B01AE46}"/>
              </a:ext>
            </a:extLst>
          </p:cNvPr>
          <p:cNvSpPr txBox="1"/>
          <p:nvPr/>
        </p:nvSpPr>
        <p:spPr>
          <a:xfrm>
            <a:off x="0" y="0"/>
            <a:ext cx="3711272" cy="646331"/>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 Monopoly</a:t>
            </a:r>
          </a:p>
          <a:p>
            <a:r>
              <a:rPr lang="en-US"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353AC21-1B0A-DF3B-9710-E033BBD38395}"/>
              </a:ext>
            </a:extLst>
          </p:cNvPr>
          <p:cNvSpPr txBox="1"/>
          <p:nvPr/>
        </p:nvSpPr>
        <p:spPr>
          <a:xfrm>
            <a:off x="0" y="323165"/>
            <a:ext cx="3069125" cy="584775"/>
          </a:xfrm>
          <a:prstGeom prst="rect">
            <a:avLst/>
          </a:prstGeom>
          <a:noFill/>
        </p:spPr>
        <p:txBody>
          <a:bodyPr wrap="square">
            <a:spAutoFit/>
          </a:bodyPr>
          <a:lstStyle/>
          <a:p>
            <a:pPr algn="l"/>
            <a:r>
              <a:rPr lang="en-US" sz="3200" b="1" dirty="0">
                <a:solidFill>
                  <a:srgbClr val="3B454E"/>
                </a:solidFill>
                <a:latin typeface="gitbook-content-font"/>
              </a:rPr>
              <a:t>Template Script</a:t>
            </a:r>
            <a:endParaRPr lang="en-US" sz="3200" b="1" i="0" dirty="0">
              <a:solidFill>
                <a:srgbClr val="3B454E"/>
              </a:solidFill>
              <a:effectLst/>
              <a:latin typeface="gitbook-content-font"/>
            </a:endParaRPr>
          </a:p>
        </p:txBody>
      </p:sp>
    </p:spTree>
    <p:extLst>
      <p:ext uri="{BB962C8B-B14F-4D97-AF65-F5344CB8AC3E}">
        <p14:creationId xmlns:p14="http://schemas.microsoft.com/office/powerpoint/2010/main" val="19905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ndering - Compreshensive Range of Solutions | Usher Group">
            <a:extLst>
              <a:ext uri="{FF2B5EF4-FFF2-40B4-BE49-F238E27FC236}">
                <a16:creationId xmlns:a16="http://schemas.microsoft.com/office/drawing/2014/main" id="{BAB0F2FC-74B3-CB10-9F1B-E2531C7DC7D9}"/>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10691" b="10296"/>
          <a:stretch/>
        </p:blipFill>
        <p:spPr bwMode="auto">
          <a:xfrm>
            <a:off x="338134" y="414868"/>
            <a:ext cx="578643"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BDC293-F504-BA92-F29D-FB62AC9EB534}"/>
              </a:ext>
            </a:extLst>
          </p:cNvPr>
          <p:cNvSpPr txBox="1"/>
          <p:nvPr/>
        </p:nvSpPr>
        <p:spPr>
          <a:xfrm>
            <a:off x="50800" y="40100"/>
            <a:ext cx="5594350" cy="892552"/>
          </a:xfrm>
          <a:prstGeom prst="rect">
            <a:avLst/>
          </a:prstGeom>
          <a:noFill/>
        </p:spPr>
        <p:txBody>
          <a:bodyPr wrap="square" rtlCol="0">
            <a:spAutoFit/>
          </a:bodyPr>
          <a:lstStyle/>
          <a:p>
            <a:r>
              <a:rPr lang="en-US" sz="2000" b="1" dirty="0">
                <a:solidFill>
                  <a:schemeClr val="bg2">
                    <a:lumMod val="75000"/>
                  </a:schemeClr>
                </a:solidFill>
                <a:latin typeface="gitbook-content-font"/>
              </a:rPr>
              <a:t>Dynamo Master Class – Monopoly</a:t>
            </a:r>
          </a:p>
          <a:p>
            <a:r>
              <a:rPr lang="en-US" sz="3200" b="1" dirty="0">
                <a:solidFill>
                  <a:srgbClr val="3B454E"/>
                </a:solidFill>
                <a:latin typeface="gitbook-content-font"/>
              </a:rPr>
              <a:t> 	Revit Rendering</a:t>
            </a:r>
          </a:p>
        </p:txBody>
      </p:sp>
    </p:spTree>
    <p:extLst>
      <p:ext uri="{BB962C8B-B14F-4D97-AF65-F5344CB8AC3E}">
        <p14:creationId xmlns:p14="http://schemas.microsoft.com/office/powerpoint/2010/main" val="3235984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13E01983-0F71-AF83-40F6-739F6AE6E25B}"/>
              </a:ext>
            </a:extLst>
          </p:cNvPr>
          <p:cNvSpPr txBox="1"/>
          <p:nvPr/>
        </p:nvSpPr>
        <p:spPr>
          <a:xfrm>
            <a:off x="86499" y="74142"/>
            <a:ext cx="5115503" cy="369332"/>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While Playing Monopoly</a:t>
            </a:r>
          </a:p>
        </p:txBody>
      </p:sp>
      <p:sp>
        <p:nvSpPr>
          <p:cNvPr id="27" name="TextBox 26">
            <a:extLst>
              <a:ext uri="{FF2B5EF4-FFF2-40B4-BE49-F238E27FC236}">
                <a16:creationId xmlns:a16="http://schemas.microsoft.com/office/drawing/2014/main" id="{B6ED547A-788E-2D4B-71BE-D442D5E06E05}"/>
              </a:ext>
            </a:extLst>
          </p:cNvPr>
          <p:cNvSpPr txBox="1"/>
          <p:nvPr/>
        </p:nvSpPr>
        <p:spPr>
          <a:xfrm>
            <a:off x="1045329" y="548901"/>
            <a:ext cx="5462151" cy="707886"/>
          </a:xfrm>
          <a:prstGeom prst="rect">
            <a:avLst/>
          </a:prstGeom>
          <a:noFill/>
        </p:spPr>
        <p:txBody>
          <a:bodyPr wrap="square">
            <a:spAutoFit/>
          </a:bodyPr>
          <a:lstStyle/>
          <a:p>
            <a:r>
              <a:rPr lang="en-US" sz="4000" dirty="0">
                <a:latin typeface="Arial" panose="020B0604020202020204" pitchFamily="34" charset="0"/>
                <a:cs typeface="Arial" panose="020B0604020202020204" pitchFamily="34" charset="0"/>
              </a:rPr>
              <a:t> </a:t>
            </a:r>
            <a:r>
              <a:rPr lang="en-US" sz="4000" b="1" dirty="0">
                <a:solidFill>
                  <a:srgbClr val="3B454E"/>
                </a:solidFill>
                <a:latin typeface="gitbook-content-font"/>
              </a:rPr>
              <a:t>Data Look Ups Tables</a:t>
            </a:r>
            <a:endParaRPr lang="en-US" sz="4000" dirty="0"/>
          </a:p>
        </p:txBody>
      </p:sp>
      <p:pic>
        <p:nvPicPr>
          <p:cNvPr id="1026" name="Picture 2" descr="Image result for why icon">
            <a:extLst>
              <a:ext uri="{FF2B5EF4-FFF2-40B4-BE49-F238E27FC236}">
                <a16:creationId xmlns:a16="http://schemas.microsoft.com/office/drawing/2014/main" id="{D699FD83-A004-8662-D091-FE6611EB7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57" y="443474"/>
            <a:ext cx="1010261" cy="9403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lated image">
            <a:extLst>
              <a:ext uri="{FF2B5EF4-FFF2-40B4-BE49-F238E27FC236}">
                <a16:creationId xmlns:a16="http://schemas.microsoft.com/office/drawing/2014/main" id="{5DCCBC91-CC88-7B12-2C81-AB3C4978B3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58" b="3965"/>
          <a:stretch/>
        </p:blipFill>
        <p:spPr bwMode="auto">
          <a:xfrm>
            <a:off x="7171827" y="1666158"/>
            <a:ext cx="3993741" cy="429564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76FDDAF-4654-00F3-62FD-90365316320E}"/>
              </a:ext>
            </a:extLst>
          </p:cNvPr>
          <p:cNvGrpSpPr/>
          <p:nvPr/>
        </p:nvGrpSpPr>
        <p:grpSpPr>
          <a:xfrm>
            <a:off x="654527" y="1605384"/>
            <a:ext cx="6189841" cy="4351338"/>
            <a:chOff x="293045" y="2150548"/>
            <a:chExt cx="6189841" cy="4351338"/>
          </a:xfrm>
        </p:grpSpPr>
        <p:pic>
          <p:nvPicPr>
            <p:cNvPr id="4" name="Content Placeholder 3">
              <a:extLst>
                <a:ext uri="{FF2B5EF4-FFF2-40B4-BE49-F238E27FC236}">
                  <a16:creationId xmlns:a16="http://schemas.microsoft.com/office/drawing/2014/main" id="{E660EF85-D897-1451-F986-D71241190316}"/>
                </a:ext>
              </a:extLst>
            </p:cNvPr>
            <p:cNvPicPr>
              <a:picLocks noChangeAspect="1"/>
            </p:cNvPicPr>
            <p:nvPr/>
          </p:nvPicPr>
          <p:blipFill>
            <a:blip r:embed="rId4"/>
            <a:stretch>
              <a:fillRect/>
            </a:stretch>
          </p:blipFill>
          <p:spPr>
            <a:xfrm>
              <a:off x="293045" y="2150548"/>
              <a:ext cx="6189841" cy="4351338"/>
            </a:xfrm>
            <a:prstGeom prst="rect">
              <a:avLst/>
            </a:prstGeom>
          </p:spPr>
        </p:pic>
        <p:pic>
          <p:nvPicPr>
            <p:cNvPr id="5" name="Picture 2" descr="Image result for ashrae 90.1">
              <a:extLst>
                <a:ext uri="{FF2B5EF4-FFF2-40B4-BE49-F238E27FC236}">
                  <a16:creationId xmlns:a16="http://schemas.microsoft.com/office/drawing/2014/main" id="{6A0F1765-7592-BD9C-51F5-21FF06ECA6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746" b="6226"/>
            <a:stretch/>
          </p:blipFill>
          <p:spPr bwMode="auto">
            <a:xfrm>
              <a:off x="440032" y="2261937"/>
              <a:ext cx="995736" cy="5344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5104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13E01983-0F71-AF83-40F6-739F6AE6E25B}"/>
              </a:ext>
            </a:extLst>
          </p:cNvPr>
          <p:cNvSpPr txBox="1"/>
          <p:nvPr/>
        </p:nvSpPr>
        <p:spPr>
          <a:xfrm>
            <a:off x="86499" y="74142"/>
            <a:ext cx="5115503" cy="369332"/>
          </a:xfrm>
          <a:prstGeom prst="rect">
            <a:avLst/>
          </a:prstGeom>
          <a:noFill/>
        </p:spPr>
        <p:txBody>
          <a:bodyPr wrap="none" rtlCol="0">
            <a:spAutoFit/>
          </a:bodyPr>
          <a:lstStyle/>
          <a:p>
            <a:r>
              <a:rPr lang="en-US">
                <a:solidFill>
                  <a:schemeClr val="bg1">
                    <a:lumMod val="50000"/>
                  </a:schemeClr>
                </a:solidFill>
                <a:latin typeface="Arial" panose="020B0604020202020204" pitchFamily="34" charset="0"/>
                <a:cs typeface="Arial" panose="020B0604020202020204" pitchFamily="34" charset="0"/>
              </a:rPr>
              <a:t>Dynamo Master Class While Playing Monopoly</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6ED547A-788E-2D4B-71BE-D442D5E06E05}"/>
              </a:ext>
            </a:extLst>
          </p:cNvPr>
          <p:cNvSpPr txBox="1"/>
          <p:nvPr/>
        </p:nvSpPr>
        <p:spPr>
          <a:xfrm>
            <a:off x="1045329" y="548901"/>
            <a:ext cx="6528951" cy="707886"/>
          </a:xfrm>
          <a:prstGeom prst="rect">
            <a:avLst/>
          </a:prstGeom>
          <a:noFill/>
        </p:spPr>
        <p:txBody>
          <a:bodyPr wrap="square">
            <a:spAutoFit/>
          </a:bodyPr>
          <a:lstStyle/>
          <a:p>
            <a:r>
              <a:rPr lang="en-US" sz="4000">
                <a:latin typeface="Arial" panose="020B0604020202020204" pitchFamily="34" charset="0"/>
                <a:cs typeface="Arial" panose="020B0604020202020204" pitchFamily="34" charset="0"/>
              </a:rPr>
              <a:t> </a:t>
            </a:r>
            <a:r>
              <a:rPr lang="en-US" sz="4000" b="1">
                <a:solidFill>
                  <a:srgbClr val="3B454E"/>
                </a:solidFill>
                <a:latin typeface="gitbook-content-font"/>
              </a:rPr>
              <a:t>Data - Relational Data Base</a:t>
            </a:r>
            <a:endParaRPr lang="en-US" sz="4000" dirty="0"/>
          </a:p>
        </p:txBody>
      </p:sp>
      <p:pic>
        <p:nvPicPr>
          <p:cNvPr id="1026" name="Picture 2" descr="Image result for why icon">
            <a:extLst>
              <a:ext uri="{FF2B5EF4-FFF2-40B4-BE49-F238E27FC236}">
                <a16:creationId xmlns:a16="http://schemas.microsoft.com/office/drawing/2014/main" id="{D699FD83-A004-8662-D091-FE6611EB7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57" y="443474"/>
            <a:ext cx="1010261" cy="940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DAD95C-9200-97CF-4D53-522E7EC61A72}"/>
              </a:ext>
            </a:extLst>
          </p:cNvPr>
          <p:cNvPicPr>
            <a:picLocks noChangeAspect="1"/>
          </p:cNvPicPr>
          <p:nvPr/>
        </p:nvPicPr>
        <p:blipFill>
          <a:blip r:embed="rId3"/>
          <a:stretch>
            <a:fillRect/>
          </a:stretch>
        </p:blipFill>
        <p:spPr>
          <a:xfrm>
            <a:off x="624587" y="1635473"/>
            <a:ext cx="7210252" cy="4796585"/>
          </a:xfrm>
          <a:prstGeom prst="rect">
            <a:avLst/>
          </a:prstGeom>
        </p:spPr>
      </p:pic>
    </p:spTree>
    <p:extLst>
      <p:ext uri="{BB962C8B-B14F-4D97-AF65-F5344CB8AC3E}">
        <p14:creationId xmlns:p14="http://schemas.microsoft.com/office/powerpoint/2010/main" val="38747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13E01983-0F71-AF83-40F6-739F6AE6E25B}"/>
              </a:ext>
            </a:extLst>
          </p:cNvPr>
          <p:cNvSpPr txBox="1"/>
          <p:nvPr/>
        </p:nvSpPr>
        <p:spPr>
          <a:xfrm>
            <a:off x="86499" y="74142"/>
            <a:ext cx="5115503" cy="369332"/>
          </a:xfrm>
          <a:prstGeom prst="rect">
            <a:avLst/>
          </a:prstGeom>
          <a:noFill/>
        </p:spPr>
        <p:txBody>
          <a:bodyPr wrap="none" rtlCol="0">
            <a:spAutoFit/>
          </a:bodyPr>
          <a:lstStyle/>
          <a:p>
            <a:r>
              <a:rPr lang="en-US" dirty="0">
                <a:solidFill>
                  <a:schemeClr val="bg1">
                    <a:lumMod val="50000"/>
                  </a:schemeClr>
                </a:solidFill>
                <a:latin typeface="Arial" panose="020B0604020202020204" pitchFamily="34" charset="0"/>
                <a:cs typeface="Arial" panose="020B0604020202020204" pitchFamily="34" charset="0"/>
              </a:rPr>
              <a:t>Dynamo Master Class While Playing Monopoly</a:t>
            </a:r>
          </a:p>
        </p:txBody>
      </p:sp>
      <p:sp>
        <p:nvSpPr>
          <p:cNvPr id="27" name="TextBox 26">
            <a:extLst>
              <a:ext uri="{FF2B5EF4-FFF2-40B4-BE49-F238E27FC236}">
                <a16:creationId xmlns:a16="http://schemas.microsoft.com/office/drawing/2014/main" id="{B6ED547A-788E-2D4B-71BE-D442D5E06E05}"/>
              </a:ext>
            </a:extLst>
          </p:cNvPr>
          <p:cNvSpPr txBox="1"/>
          <p:nvPr/>
        </p:nvSpPr>
        <p:spPr>
          <a:xfrm>
            <a:off x="1045329" y="548901"/>
            <a:ext cx="6600071" cy="707886"/>
          </a:xfrm>
          <a:prstGeom prst="rect">
            <a:avLst/>
          </a:prstGeom>
          <a:noFill/>
        </p:spPr>
        <p:txBody>
          <a:bodyPr wrap="square">
            <a:spAutoFit/>
          </a:bodyPr>
          <a:lstStyle/>
          <a:p>
            <a:r>
              <a:rPr lang="en-US" sz="4000" dirty="0">
                <a:latin typeface="Arial" panose="020B0604020202020204" pitchFamily="34" charset="0"/>
                <a:cs typeface="Arial" panose="020B0604020202020204" pitchFamily="34" charset="0"/>
              </a:rPr>
              <a:t> </a:t>
            </a:r>
            <a:r>
              <a:rPr lang="en-US" sz="4000" b="1" dirty="0">
                <a:solidFill>
                  <a:srgbClr val="3B454E"/>
                </a:solidFill>
                <a:latin typeface="gitbook-content-font"/>
              </a:rPr>
              <a:t>Why – Build Code to Nodes </a:t>
            </a:r>
            <a:endParaRPr lang="en-US" sz="4000" dirty="0"/>
          </a:p>
        </p:txBody>
      </p:sp>
      <p:pic>
        <p:nvPicPr>
          <p:cNvPr id="1026" name="Picture 2" descr="Image result for why icon">
            <a:extLst>
              <a:ext uri="{FF2B5EF4-FFF2-40B4-BE49-F238E27FC236}">
                <a16:creationId xmlns:a16="http://schemas.microsoft.com/office/drawing/2014/main" id="{D699FD83-A004-8662-D091-FE6611EB7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57" y="443474"/>
            <a:ext cx="1010261" cy="940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693996E-671D-8A22-67E1-2A768F1A18C4}"/>
              </a:ext>
            </a:extLst>
          </p:cNvPr>
          <p:cNvPicPr>
            <a:picLocks noChangeAspect="1"/>
          </p:cNvPicPr>
          <p:nvPr/>
        </p:nvPicPr>
        <p:blipFill>
          <a:blip r:embed="rId3"/>
          <a:stretch>
            <a:fillRect/>
          </a:stretch>
        </p:blipFill>
        <p:spPr>
          <a:xfrm>
            <a:off x="6277416" y="2916112"/>
            <a:ext cx="5709114" cy="21819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1E610DE-FD01-0EDD-CE71-96D941F68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912874" y="1312819"/>
            <a:ext cx="2446755" cy="5388561"/>
          </a:xfrm>
          <a:prstGeom prst="rect">
            <a:avLst/>
          </a:prstGeom>
        </p:spPr>
      </p:pic>
      <p:sp>
        <p:nvSpPr>
          <p:cNvPr id="8" name="TextBox 7">
            <a:extLst>
              <a:ext uri="{FF2B5EF4-FFF2-40B4-BE49-F238E27FC236}">
                <a16:creationId xmlns:a16="http://schemas.microsoft.com/office/drawing/2014/main" id="{8786C92A-65E0-F934-B04E-552EE1083F9B}"/>
              </a:ext>
            </a:extLst>
          </p:cNvPr>
          <p:cNvSpPr txBox="1"/>
          <p:nvPr/>
        </p:nvSpPr>
        <p:spPr>
          <a:xfrm>
            <a:off x="548640" y="2287383"/>
            <a:ext cx="5502950" cy="369332"/>
          </a:xfrm>
          <a:prstGeom prst="rect">
            <a:avLst/>
          </a:prstGeom>
          <a:noFill/>
        </p:spPr>
        <p:txBody>
          <a:bodyPr wrap="square" rtlCol="0">
            <a:spAutoFit/>
          </a:bodyPr>
          <a:lstStyle/>
          <a:p>
            <a:r>
              <a:rPr lang="en-US" b="1" dirty="0"/>
              <a:t>4.1.2.2.1 Heating, Ventilation and Air-Conditioning  </a:t>
            </a:r>
          </a:p>
        </p:txBody>
      </p:sp>
    </p:spTree>
    <p:extLst>
      <p:ext uri="{BB962C8B-B14F-4D97-AF65-F5344CB8AC3E}">
        <p14:creationId xmlns:p14="http://schemas.microsoft.com/office/powerpoint/2010/main" val="3988854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4835</TotalTime>
  <Words>1226</Words>
  <Application>Microsoft Office PowerPoint</Application>
  <PresentationFormat>Widescreen</PresentationFormat>
  <Paragraphs>383</Paragraphs>
  <Slides>62</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Arial</vt:lpstr>
      <vt:lpstr>Calibri</vt:lpstr>
      <vt:lpstr>Calibri Light</vt:lpstr>
      <vt:lpstr>Copperplate Gothic Bold</vt:lpstr>
      <vt:lpstr>gitbook-content-font</vt:lpstr>
      <vt:lpstr>Helvetica Neue</vt:lpstr>
      <vt:lpstr>Lato</vt:lpstr>
      <vt:lpstr>Roboto</vt:lpstr>
      <vt:lpstr>Roboto Bold</vt:lpstr>
      <vt:lpstr>Roboto Slab</vt:lpstr>
      <vt:lpstr>Söhne</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Fruin</dc:creator>
  <cp:lastModifiedBy>Sean Fruin</cp:lastModifiedBy>
  <cp:revision>22</cp:revision>
  <dcterms:created xsi:type="dcterms:W3CDTF">2022-12-16T05:19:27Z</dcterms:created>
  <dcterms:modified xsi:type="dcterms:W3CDTF">2023-04-13T03:33:11Z</dcterms:modified>
</cp:coreProperties>
</file>